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Lst>
  <p:notesMasterIdLst>
    <p:notesMasterId r:id="rId30"/>
  </p:notesMasterIdLst>
  <p:sldIdLst>
    <p:sldId id="256"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guide id="4" orient="horz" pos="26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1A5"/>
    <a:srgbClr val="8FE329"/>
    <a:srgbClr val="171B65"/>
    <a:srgbClr val="CE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8" autoAdjust="0"/>
    <p:restoredTop sz="38385" autoAdjust="0"/>
  </p:normalViewPr>
  <p:slideViewPr>
    <p:cSldViewPr snapToGrid="0" showGuides="1">
      <p:cViewPr varScale="1">
        <p:scale>
          <a:sx n="33" d="100"/>
          <a:sy n="33" d="100"/>
        </p:scale>
        <p:origin x="2496" y="38"/>
      </p:cViewPr>
      <p:guideLst>
        <p:guide pos="3840"/>
        <p:guide orient="horz" pos="2160"/>
        <p:guide orient="horz" pos="2623"/>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28606-C59B-4CF8-AD4B-B18A73BA05E3}" type="datetimeFigureOut">
              <a:rPr lang="en-US" smtClean="0"/>
              <a:t>27-Jul-16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34F22-4C54-44F7-BA36-156EB68FF09E}" type="slidenum">
              <a:rPr lang="en-US" smtClean="0"/>
              <a:t>‹#›</a:t>
            </a:fld>
            <a:endParaRPr lang="en-US"/>
          </a:p>
        </p:txBody>
      </p:sp>
    </p:spTree>
    <p:extLst>
      <p:ext uri="{BB962C8B-B14F-4D97-AF65-F5344CB8AC3E}">
        <p14:creationId xmlns:p14="http://schemas.microsoft.com/office/powerpoint/2010/main" val="327667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Доброго</a:t>
            </a:r>
            <a:r>
              <a:rPr lang="uk-UA" baseline="0" dirty="0"/>
              <a:t> дня</a:t>
            </a:r>
            <a:r>
              <a:rPr lang="uk-UA" dirty="0"/>
              <a:t>!</a:t>
            </a:r>
            <a:endParaRPr lang="en-US" altLang="en-US" dirty="0"/>
          </a:p>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1</a:t>
            </a:fld>
            <a:endParaRPr lang="en-US"/>
          </a:p>
        </p:txBody>
      </p:sp>
    </p:spTree>
    <p:extLst>
      <p:ext uri="{BB962C8B-B14F-4D97-AF65-F5344CB8AC3E}">
        <p14:creationId xmlns:p14="http://schemas.microsoft.com/office/powerpoint/2010/main" val="3715695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Tahoma" pitchFamily="34" charset="0"/>
                <a:ea typeface="Tahoma" pitchFamily="34" charset="0"/>
                <a:cs typeface="Tahoma" pitchFamily="34" charset="0"/>
              </a:rPr>
              <a:t>Specific</a:t>
            </a:r>
            <a:r>
              <a:rPr lang="en-US" dirty="0">
                <a:latin typeface="Tahoma" pitchFamily="34" charset="0"/>
                <a:ea typeface="Tahoma" pitchFamily="34" charset="0"/>
                <a:cs typeface="Tahoma" pitchFamily="34" charset="0"/>
              </a:rPr>
              <a:t>: Requirements should specify what they are to achieve</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Measurable</a:t>
            </a:r>
            <a:r>
              <a:rPr lang="en-US" dirty="0">
                <a:latin typeface="Tahoma" pitchFamily="34" charset="0"/>
                <a:ea typeface="Tahoma" pitchFamily="34" charset="0"/>
                <a:cs typeface="Tahoma" pitchFamily="34" charset="0"/>
              </a:rPr>
              <a:t>: The requirements should provide a metric whereby all stakeholders can determine if the objectives are being met</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Achievable:</a:t>
            </a:r>
            <a:r>
              <a:rPr lang="en-US" dirty="0">
                <a:latin typeface="Tahoma" pitchFamily="34" charset="0"/>
                <a:ea typeface="Tahoma" pitchFamily="34" charset="0"/>
                <a:cs typeface="Tahoma" pitchFamily="34" charset="0"/>
              </a:rPr>
              <a:t> Are the requirements' objectives achievable and attainable?</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Realistic:</a:t>
            </a:r>
            <a:r>
              <a:rPr lang="en-US" dirty="0">
                <a:latin typeface="Tahoma" pitchFamily="34" charset="0"/>
                <a:ea typeface="Tahoma" pitchFamily="34" charset="0"/>
                <a:cs typeface="Tahoma" pitchFamily="34" charset="0"/>
              </a:rPr>
              <a:t> Are the requirements realistic with respect to the available resources?</a:t>
            </a:r>
          </a:p>
          <a:p>
            <a:r>
              <a:rPr lang="en-US" b="1" dirty="0">
                <a:latin typeface="Tahoma" pitchFamily="34" charset="0"/>
                <a:ea typeface="Tahoma" pitchFamily="34" charset="0"/>
                <a:cs typeface="Tahoma" pitchFamily="34" charset="0"/>
              </a:rPr>
              <a:t>Time-Bound:</a:t>
            </a:r>
            <a:r>
              <a:rPr lang="en-US" dirty="0">
                <a:latin typeface="Tahoma" pitchFamily="34" charset="0"/>
                <a:ea typeface="Tahoma" pitchFamily="34" charset="0"/>
                <a:cs typeface="Tahoma" pitchFamily="34" charset="0"/>
              </a:rPr>
              <a:t> When is the team to achieve the requirements' objectives?</a:t>
            </a:r>
            <a:endParaRPr lang="en-US"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74243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Good requirement is specific and not generic</a:t>
            </a:r>
          </a:p>
          <a:p>
            <a:pPr>
              <a:buFont typeface="Wingdings" pitchFamily="2" charset="2"/>
              <a:buNone/>
            </a:pPr>
            <a:r>
              <a:rPr lang="en-US" sz="1200" dirty="0">
                <a:latin typeface="Tahoma" pitchFamily="34" charset="0"/>
                <a:ea typeface="Tahoma" pitchFamily="34" charset="0"/>
                <a:cs typeface="Tahoma" pitchFamily="34" charset="0"/>
              </a:rPr>
              <a:t>It should not be open to misinterpretation when read by others</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2000" dirty="0">
                <a:latin typeface="Candara" pitchFamily="34" charset="0"/>
                <a:ea typeface="Tahoma" pitchFamily="34" charset="0"/>
                <a:cs typeface="Tahoma" pitchFamily="34" charset="0"/>
              </a:rPr>
              <a:t>R2:</a:t>
            </a:r>
          </a:p>
          <a:p>
            <a:pPr>
              <a:buFont typeface="Wingdings" pitchFamily="2" charset="2"/>
              <a:buNone/>
            </a:pPr>
            <a:r>
              <a:rPr lang="en-US" sz="2000" dirty="0">
                <a:latin typeface="Candara" pitchFamily="34" charset="0"/>
                <a:ea typeface="Tahoma" pitchFamily="34" charset="0"/>
                <a:cs typeface="Tahoma" pitchFamily="34" charset="0"/>
              </a:rPr>
              <a:t>It is appropriate and expected to list every column – it might be 100 of them, but list every one exactly</a:t>
            </a:r>
          </a:p>
          <a:p>
            <a:pPr>
              <a:buFont typeface="Wingdings" pitchFamily="2" charset="2"/>
              <a:buNone/>
            </a:pPr>
            <a:r>
              <a:rPr lang="en-US" sz="2000" dirty="0">
                <a:latin typeface="Candara" pitchFamily="34" charset="0"/>
                <a:ea typeface="Tahoma" pitchFamily="34" charset="0"/>
                <a:cs typeface="Tahoma" pitchFamily="34" charset="0"/>
              </a:rPr>
              <a:t>There should also be a subsequent requirement that lists what the column headers should be as well</a:t>
            </a:r>
            <a:endParaRPr lang="en-US" dirty="0"/>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a:p>
            <a:endParaRPr lang="en-US"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2097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Whether you will be able to verify the completion of the project</a:t>
            </a:r>
          </a:p>
          <a:p>
            <a:pPr>
              <a:buFont typeface="Wingdings" pitchFamily="2" charset="2"/>
              <a:buNone/>
            </a:pPr>
            <a:r>
              <a:rPr lang="en-US" sz="1200" dirty="0">
                <a:latin typeface="Tahoma" pitchFamily="34" charset="0"/>
                <a:ea typeface="Tahoma" pitchFamily="34" charset="0"/>
                <a:cs typeface="Tahoma" pitchFamily="34" charset="0"/>
              </a:rPr>
              <a:t>Especially risky when you use non-quantitative terms (best, optimal, fastest) for acceptance criteria</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1200" dirty="0">
                <a:latin typeface="Tahoma" pitchFamily="34" charset="0"/>
                <a:ea typeface="Tahoma" pitchFamily="34" charset="0"/>
                <a:cs typeface="Tahoma" pitchFamily="34" charset="0"/>
              </a:rPr>
              <a:t>R1:</a:t>
            </a:r>
          </a:p>
          <a:p>
            <a:pPr>
              <a:buFont typeface="Wingdings" pitchFamily="2" charset="2"/>
              <a:buNone/>
            </a:pPr>
            <a:r>
              <a:rPr lang="en-US" sz="1200" dirty="0">
                <a:latin typeface="Tahoma" pitchFamily="34" charset="0"/>
                <a:ea typeface="Tahoma" pitchFamily="34" charset="0"/>
                <a:cs typeface="Tahoma" pitchFamily="34" charset="0"/>
              </a:rPr>
              <a:t>There is no way you can be successful with this requirement once the new system goes into production</a:t>
            </a:r>
          </a:p>
          <a:p>
            <a:pPr>
              <a:buFont typeface="Wingdings" pitchFamily="2" charset="2"/>
              <a:buNone/>
            </a:pPr>
            <a:r>
              <a:rPr lang="en-US" sz="1200" dirty="0">
                <a:latin typeface="Tahoma" pitchFamily="34" charset="0"/>
                <a:ea typeface="Tahoma" pitchFamily="34" charset="0"/>
                <a:cs typeface="Tahoma" pitchFamily="34" charset="0"/>
              </a:rPr>
              <a:t>You might end up in a never ending loop with the customer after the system is in production trying to define ‘optimal’</a:t>
            </a:r>
            <a:endParaRPr lang="en-US" sz="1200" b="1"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a:p>
            <a:endParaRPr lang="en-US"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83388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Also referred to as attainable, actionable, or appropriate</a:t>
            </a:r>
          </a:p>
          <a:p>
            <a:pPr>
              <a:buFont typeface="Wingdings" pitchFamily="2" charset="2"/>
              <a:buNone/>
            </a:pPr>
            <a:r>
              <a:rPr lang="en-US" sz="1200" dirty="0">
                <a:latin typeface="Tahoma" pitchFamily="34" charset="0"/>
                <a:ea typeface="Tahoma" pitchFamily="34" charset="0"/>
                <a:cs typeface="Tahoma" pitchFamily="34" charset="0"/>
              </a:rPr>
              <a:t>Ensure that the requirement is physically able to be achieved given existing circumstances</a:t>
            </a:r>
          </a:p>
          <a:p>
            <a:pPr>
              <a:buFont typeface="Wingdings" pitchFamily="2" charset="2"/>
              <a:buNone/>
            </a:pPr>
            <a:r>
              <a:rPr lang="en-US" sz="1200" dirty="0">
                <a:latin typeface="Tahoma" pitchFamily="34" charset="0"/>
                <a:ea typeface="Tahoma" pitchFamily="34" charset="0"/>
                <a:cs typeface="Tahoma" pitchFamily="34" charset="0"/>
              </a:rPr>
              <a:t>There is arguably overlap between achievable and realistic</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1200" dirty="0">
                <a:latin typeface="Tahoma" pitchFamily="34" charset="0"/>
                <a:ea typeface="Tahoma" pitchFamily="34" charset="0"/>
                <a:cs typeface="Tahoma" pitchFamily="34" charset="0"/>
              </a:rPr>
              <a:t>R2:</a:t>
            </a:r>
          </a:p>
          <a:p>
            <a:pPr>
              <a:buFont typeface="Wingdings" pitchFamily="2" charset="2"/>
              <a:buNone/>
            </a:pPr>
            <a:r>
              <a:rPr lang="en-US" sz="1600" dirty="0">
                <a:latin typeface="Tahoma" pitchFamily="34" charset="0"/>
                <a:ea typeface="Tahoma" pitchFamily="34" charset="0"/>
                <a:cs typeface="Tahoma" pitchFamily="34" charset="0"/>
              </a:rPr>
              <a:t>Falls under the grandiose category</a:t>
            </a:r>
          </a:p>
          <a:p>
            <a:pPr>
              <a:buFont typeface="Wingdings" pitchFamily="2" charset="2"/>
              <a:buNone/>
            </a:pPr>
            <a:r>
              <a:rPr lang="en-US" sz="1600" dirty="0">
                <a:latin typeface="Tahoma" pitchFamily="34" charset="0"/>
                <a:ea typeface="Tahoma" pitchFamily="34" charset="0"/>
                <a:cs typeface="Tahoma" pitchFamily="34" charset="0"/>
              </a:rPr>
              <a:t>Possibly more of a wish of the customer</a:t>
            </a:r>
          </a:p>
          <a:p>
            <a:pPr>
              <a:buFont typeface="Wingdings" pitchFamily="2" charset="2"/>
              <a:buNone/>
            </a:pPr>
            <a:r>
              <a:rPr lang="en-US" sz="1600" dirty="0">
                <a:latin typeface="Tahoma" pitchFamily="34" charset="0"/>
                <a:ea typeface="Tahoma" pitchFamily="34" charset="0"/>
                <a:cs typeface="Tahoma" pitchFamily="34" charset="0"/>
              </a:rPr>
              <a:t>Work with the customer to re-write something quantitative that still captures the essence of their goal</a:t>
            </a: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8431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Not to check for the grandiosity or the sometimes ridiculous requirement (see Achievable)</a:t>
            </a:r>
          </a:p>
          <a:p>
            <a:pPr>
              <a:buFont typeface="Wingdings" pitchFamily="2" charset="2"/>
              <a:buNone/>
            </a:pPr>
            <a:r>
              <a:rPr lang="en-US" sz="1200" dirty="0">
                <a:latin typeface="Tahoma" pitchFamily="34" charset="0"/>
                <a:ea typeface="Tahoma" pitchFamily="34" charset="0"/>
                <a:cs typeface="Tahoma" pitchFamily="34" charset="0"/>
              </a:rPr>
              <a:t>Instead look to answer whether the requirements and other project constraints in their entirety are able to be met</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1200" dirty="0">
                <a:latin typeface="Tahoma" pitchFamily="34" charset="0"/>
                <a:ea typeface="Tahoma" pitchFamily="34" charset="0"/>
                <a:cs typeface="Tahoma" pitchFamily="34" charset="0"/>
              </a:rPr>
              <a:t>R1:</a:t>
            </a:r>
          </a:p>
          <a:p>
            <a:pPr>
              <a:buFont typeface="Wingdings" pitchFamily="2" charset="2"/>
              <a:buNone/>
            </a:pPr>
            <a:r>
              <a:rPr lang="en-US" sz="1200" dirty="0">
                <a:latin typeface="Tahoma" pitchFamily="34" charset="0"/>
                <a:ea typeface="Tahoma" pitchFamily="34" charset="0"/>
                <a:cs typeface="Tahoma" pitchFamily="34" charset="0"/>
              </a:rPr>
              <a:t>Becomes not realistic in case of scarce resources</a:t>
            </a:r>
          </a:p>
          <a:p>
            <a:pPr>
              <a:buFont typeface="Wingdings" pitchFamily="2" charset="2"/>
              <a:buNone/>
            </a:pPr>
            <a:r>
              <a:rPr lang="en-US" sz="1200" dirty="0">
                <a:latin typeface="Tahoma" pitchFamily="34" charset="0"/>
                <a:ea typeface="Tahoma" pitchFamily="34" charset="0"/>
                <a:cs typeface="Tahoma" pitchFamily="34" charset="0"/>
              </a:rPr>
              <a:t>Can be addressed in several ways: adjust the date, rephrase as hours to complete work, add additional resources to complete the work etc</a:t>
            </a:r>
          </a:p>
          <a:p>
            <a:pPr>
              <a:buFont typeface="Wingdings" pitchFamily="2" charset="2"/>
              <a:buNone/>
            </a:pPr>
            <a:r>
              <a:rPr lang="en-US" sz="1200" dirty="0">
                <a:latin typeface="Tahoma" pitchFamily="34" charset="0"/>
                <a:ea typeface="Tahoma" pitchFamily="34" charset="0"/>
                <a:cs typeface="Tahoma" pitchFamily="34" charset="0"/>
              </a:rPr>
              <a:t>The important point here is to not ‘sign-off’ on the requirements until you verify that you can complete them</a:t>
            </a:r>
          </a:p>
          <a:p>
            <a:pPr>
              <a:buFont typeface="Wingdings" pitchFamily="2" charset="2"/>
              <a:buNone/>
            </a:pPr>
            <a:r>
              <a:rPr lang="en-US" sz="1200" dirty="0">
                <a:latin typeface="Tahoma" pitchFamily="34" charset="0"/>
                <a:ea typeface="Tahoma" pitchFamily="34" charset="0"/>
                <a:cs typeface="Tahoma" pitchFamily="34" charset="0"/>
              </a:rPr>
              <a:t>If additional resources are negotiated, the requirement may not change</a:t>
            </a:r>
          </a:p>
          <a:p>
            <a:pPr>
              <a:buFont typeface="Wingdings" pitchFamily="2" charset="2"/>
              <a:buNone/>
            </a:pPr>
            <a:r>
              <a:rPr lang="en-US" sz="1200" dirty="0"/>
              <a:t>The organizational cost, time, resource, and quality constraints help define the realistic aspect of a requirement</a:t>
            </a: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2150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In other sources might also mean – timely, traceable</a:t>
            </a:r>
          </a:p>
          <a:p>
            <a:pPr>
              <a:buFont typeface="Wingdings" pitchFamily="2" charset="2"/>
              <a:buNone/>
            </a:pPr>
            <a:r>
              <a:rPr lang="en-US" sz="1200" dirty="0">
                <a:latin typeface="Tahoma" pitchFamily="34" charset="0"/>
                <a:ea typeface="Tahoma" pitchFamily="34" charset="0"/>
                <a:cs typeface="Tahoma" pitchFamily="34" charset="0"/>
              </a:rPr>
              <a:t>Specify by when or how fast a requirement needs to be completed or executed</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2199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a:latin typeface="Tahoma" pitchFamily="34" charset="0"/>
                <a:ea typeface="Tahoma" pitchFamily="34" charset="0"/>
                <a:cs typeface="Tahoma" pitchFamily="34" charset="0"/>
              </a:rPr>
              <a:t>Atomic:</a:t>
            </a:r>
            <a:r>
              <a:rPr lang="en-US" sz="1200" dirty="0">
                <a:latin typeface="Tahoma" pitchFamily="34" charset="0"/>
                <a:ea typeface="Tahoma" pitchFamily="34" charset="0"/>
                <a:cs typeface="Tahoma" pitchFamily="34" charset="0"/>
              </a:rPr>
              <a:t> each statement carries a single traceable element.</a:t>
            </a:r>
          </a:p>
          <a:p>
            <a:r>
              <a:rPr lang="en-US" sz="1200" b="1" dirty="0">
                <a:latin typeface="Tahoma" pitchFamily="34" charset="0"/>
                <a:ea typeface="Tahoma" pitchFamily="34" charset="0"/>
                <a:cs typeface="Tahoma" pitchFamily="34" charset="0"/>
              </a:rPr>
              <a:t>Unique:</a:t>
            </a:r>
            <a:r>
              <a:rPr lang="en-US" sz="1200" dirty="0">
                <a:latin typeface="Tahoma" pitchFamily="34" charset="0"/>
                <a:ea typeface="Tahoma" pitchFamily="34" charset="0"/>
                <a:cs typeface="Tahoma" pitchFamily="34" charset="0"/>
              </a:rPr>
              <a:t> each statement can be uniquely identified.</a:t>
            </a:r>
          </a:p>
          <a:p>
            <a:r>
              <a:rPr lang="en-US" sz="1200" b="1" dirty="0">
                <a:latin typeface="Tahoma" pitchFamily="34" charset="0"/>
                <a:ea typeface="Tahoma" pitchFamily="34" charset="0"/>
                <a:cs typeface="Tahoma" pitchFamily="34" charset="0"/>
              </a:rPr>
              <a:t>Legal:</a:t>
            </a:r>
            <a:r>
              <a:rPr lang="en-US" sz="1200" dirty="0">
                <a:latin typeface="Tahoma" pitchFamily="34" charset="0"/>
                <a:ea typeface="Tahoma" pitchFamily="34" charset="0"/>
                <a:cs typeface="Tahoma" pitchFamily="34" charset="0"/>
              </a:rPr>
              <a:t> legally possible.</a:t>
            </a:r>
          </a:p>
          <a:p>
            <a:r>
              <a:rPr lang="en-US" sz="1200" b="1" dirty="0">
                <a:latin typeface="Tahoma" pitchFamily="34" charset="0"/>
                <a:ea typeface="Tahoma" pitchFamily="34" charset="0"/>
                <a:cs typeface="Tahoma" pitchFamily="34" charset="0"/>
              </a:rPr>
              <a:t>Clear:</a:t>
            </a:r>
            <a:r>
              <a:rPr lang="en-US" sz="1200" dirty="0">
                <a:latin typeface="Tahoma" pitchFamily="34" charset="0"/>
                <a:ea typeface="Tahoma" pitchFamily="34" charset="0"/>
                <a:cs typeface="Tahoma" pitchFamily="34" charset="0"/>
              </a:rPr>
              <a:t> each statement is clearly understandable.</a:t>
            </a:r>
          </a:p>
          <a:p>
            <a:r>
              <a:rPr lang="en-US" sz="1200" b="1" dirty="0">
                <a:latin typeface="Tahoma" pitchFamily="34" charset="0"/>
                <a:ea typeface="Tahoma" pitchFamily="34" charset="0"/>
                <a:cs typeface="Tahoma" pitchFamily="34" charset="0"/>
              </a:rPr>
              <a:t>Precise:</a:t>
            </a:r>
            <a:r>
              <a:rPr lang="en-US" sz="1200" dirty="0">
                <a:latin typeface="Tahoma" pitchFamily="34" charset="0"/>
                <a:ea typeface="Tahoma" pitchFamily="34" charset="0"/>
                <a:cs typeface="Tahoma" pitchFamily="34" charset="0"/>
              </a:rPr>
              <a:t> each statement is precise and concise.</a:t>
            </a:r>
          </a:p>
          <a:p>
            <a:r>
              <a:rPr lang="en-US" sz="1200" b="1" dirty="0">
                <a:latin typeface="Tahoma" pitchFamily="34" charset="0"/>
                <a:ea typeface="Tahoma" pitchFamily="34" charset="0"/>
                <a:cs typeface="Tahoma" pitchFamily="34" charset="0"/>
              </a:rPr>
              <a:t>Abstract:</a:t>
            </a:r>
            <a:r>
              <a:rPr lang="en-US" sz="1200" dirty="0">
                <a:latin typeface="Tahoma" pitchFamily="34" charset="0"/>
                <a:ea typeface="Tahoma" pitchFamily="34" charset="0"/>
                <a:cs typeface="Tahoma" pitchFamily="34" charset="0"/>
              </a:rPr>
              <a:t> does not impose a solution of design specific to the layer below.</a:t>
            </a:r>
          </a:p>
          <a:p>
            <a:endParaRPr lang="en-US" sz="1200"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Non-redundant:</a:t>
            </a:r>
            <a:r>
              <a:rPr lang="en-US" sz="1200" dirty="0">
                <a:latin typeface="Tahoma" pitchFamily="34" charset="0"/>
                <a:ea typeface="Tahoma" pitchFamily="34" charset="0"/>
                <a:cs typeface="Tahoma" pitchFamily="34" charset="0"/>
              </a:rPr>
              <a:t> each requirement is expressed once.</a:t>
            </a:r>
          </a:p>
          <a:p>
            <a:r>
              <a:rPr lang="en-US" sz="1200" b="1" dirty="0">
                <a:latin typeface="Tahoma" pitchFamily="34" charset="0"/>
                <a:ea typeface="Tahoma" pitchFamily="34" charset="0"/>
                <a:cs typeface="Tahoma" pitchFamily="34" charset="0"/>
              </a:rPr>
              <a:t>Modular:</a:t>
            </a:r>
            <a:r>
              <a:rPr lang="en-US" sz="1200" dirty="0">
                <a:latin typeface="Tahoma" pitchFamily="34" charset="0"/>
                <a:ea typeface="Tahoma" pitchFamily="34" charset="0"/>
                <a:cs typeface="Tahoma" pitchFamily="34" charset="0"/>
              </a:rPr>
              <a:t> requirements statements that belong together are close to one another.</a:t>
            </a:r>
          </a:p>
          <a:p>
            <a:r>
              <a:rPr lang="en-US" sz="1200" b="1" dirty="0">
                <a:latin typeface="Tahoma" pitchFamily="34" charset="0"/>
                <a:ea typeface="Tahoma" pitchFamily="34" charset="0"/>
                <a:cs typeface="Tahoma" pitchFamily="34" charset="0"/>
              </a:rPr>
              <a:t>Structured:</a:t>
            </a:r>
            <a:r>
              <a:rPr lang="en-US" sz="1200" dirty="0">
                <a:latin typeface="Tahoma" pitchFamily="34" charset="0"/>
                <a:ea typeface="Tahoma" pitchFamily="34" charset="0"/>
                <a:cs typeface="Tahoma" pitchFamily="34" charset="0"/>
              </a:rPr>
              <a:t> there is a clear structure to the requirements document.</a:t>
            </a:r>
          </a:p>
          <a:p>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6248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Which subsystem? </a:t>
            </a:r>
          </a:p>
          <a:p>
            <a:pPr>
              <a:buNone/>
            </a:pPr>
            <a:r>
              <a:rPr lang="en-US" sz="1200" dirty="0">
                <a:latin typeface="Tahoma" pitchFamily="34" charset="0"/>
                <a:ea typeface="Tahoma" pitchFamily="34" charset="0"/>
                <a:cs typeface="Tahoma" pitchFamily="34" charset="0"/>
              </a:rPr>
              <a:t>Is the signal to be visible, audible, or both? </a:t>
            </a:r>
          </a:p>
          <a:p>
            <a:pPr>
              <a:buNone/>
            </a:pPr>
            <a:r>
              <a:rPr lang="en-US" sz="1200" dirty="0">
                <a:latin typeface="Tahoma" pitchFamily="34" charset="0"/>
                <a:ea typeface="Tahoma" pitchFamily="34" charset="0"/>
                <a:cs typeface="Tahoma" pitchFamily="34" charset="0"/>
              </a:rPr>
              <a:t>Is it both caution and warning, just caution, or just warning? </a:t>
            </a:r>
          </a:p>
          <a:p>
            <a:pPr>
              <a:buNone/>
            </a:pPr>
            <a:r>
              <a:rPr lang="en-US" sz="1200" dirty="0">
                <a:latin typeface="Tahoma" pitchFamily="34" charset="0"/>
                <a:ea typeface="Tahoma" pitchFamily="34" charset="0"/>
                <a:cs typeface="Tahoma" pitchFamily="34" charset="0"/>
              </a:rPr>
              <a:t>Is it for both the copilot and the navigator, or just one of them? </a:t>
            </a:r>
          </a:p>
          <a:p>
            <a:pPr>
              <a:buNone/>
            </a:pPr>
            <a:r>
              <a:rPr lang="en-US" sz="1200" dirty="0">
                <a:latin typeface="Tahoma" pitchFamily="34" charset="0"/>
                <a:ea typeface="Tahoma" pitchFamily="34" charset="0"/>
                <a:cs typeface="Tahoma" pitchFamily="34" charset="0"/>
              </a:rPr>
              <a:t>If just one of them, which one and under what conditions?</a:t>
            </a:r>
          </a:p>
          <a:p>
            <a:pPr>
              <a:buNone/>
            </a:pPr>
            <a:endParaRPr lang="en-US" sz="1200" i="1" dirty="0">
              <a:latin typeface="Tahoma" pitchFamily="34" charset="0"/>
              <a:ea typeface="Tahoma" pitchFamily="34" charset="0"/>
              <a:cs typeface="Tahoma" pitchFamily="34" charset="0"/>
            </a:endParaRPr>
          </a:p>
          <a:p>
            <a:pPr>
              <a:buNone/>
            </a:pPr>
            <a:r>
              <a:rPr lang="en-US" sz="1200" i="1" dirty="0">
                <a:latin typeface="Tahoma" pitchFamily="34" charset="0"/>
                <a:ea typeface="Tahoma" pitchFamily="34" charset="0"/>
                <a:cs typeface="Tahoma" pitchFamily="34" charset="0"/>
              </a:rPr>
              <a:t>R2:</a:t>
            </a:r>
          </a:p>
          <a:p>
            <a:pPr>
              <a:buNone/>
            </a:pPr>
            <a:r>
              <a:rPr lang="en-US" sz="1200" dirty="0">
                <a:latin typeface="Tahoma" pitchFamily="34" charset="0"/>
                <a:ea typeface="Tahoma" pitchFamily="34" charset="0"/>
                <a:cs typeface="Tahoma" pitchFamily="34" charset="0"/>
              </a:rPr>
              <a:t>Requirements which contain conjunctions - words that join sentences together - are dangerous. </a:t>
            </a:r>
          </a:p>
          <a:p>
            <a:pPr>
              <a:buNone/>
            </a:pPr>
            <a:r>
              <a:rPr lang="en-US" sz="1200" dirty="0">
                <a:latin typeface="Tahoma" pitchFamily="34" charset="0"/>
                <a:ea typeface="Tahoma" pitchFamily="34" charset="0"/>
                <a:cs typeface="Tahoma" pitchFamily="34" charset="0"/>
              </a:rPr>
              <a:t>Dangerous conjunctions include: </a:t>
            </a:r>
            <a:r>
              <a:rPr lang="en-US" sz="1200" b="1" dirty="0">
                <a:latin typeface="Tahoma" pitchFamily="34" charset="0"/>
                <a:ea typeface="Tahoma" pitchFamily="34" charset="0"/>
                <a:cs typeface="Tahoma" pitchFamily="34" charset="0"/>
              </a:rPr>
              <a:t>and, or, with, also</a:t>
            </a:r>
            <a:r>
              <a:rPr lang="en-US" sz="1200" dirty="0">
                <a:latin typeface="Tahoma" pitchFamily="34" charset="0"/>
                <a:ea typeface="Tahoma" pitchFamily="34" charset="0"/>
                <a:cs typeface="Tahoma" pitchFamily="34" charset="0"/>
              </a:rPr>
              <a:t>.</a:t>
            </a:r>
          </a:p>
          <a:p>
            <a:pPr>
              <a:buNone/>
            </a:pPr>
            <a:r>
              <a:rPr lang="en-US" sz="1200" dirty="0">
                <a:latin typeface="Tahoma" pitchFamily="34" charset="0"/>
                <a:ea typeface="Tahoma" pitchFamily="34" charset="0"/>
                <a:cs typeface="Tahoma" pitchFamily="34" charset="0"/>
              </a:rPr>
              <a:t>How many requirements is that? </a:t>
            </a:r>
          </a:p>
          <a:p>
            <a:pPr>
              <a:buNone/>
            </a:pPr>
            <a:r>
              <a:rPr lang="en-US" sz="1200" dirty="0">
                <a:latin typeface="Tahoma" pitchFamily="34" charset="0"/>
                <a:ea typeface="Tahoma" pitchFamily="34" charset="0"/>
                <a:cs typeface="Tahoma" pitchFamily="34" charset="0"/>
              </a:rPr>
              <a:t>What should be saved, and when?</a:t>
            </a:r>
          </a:p>
          <a:p>
            <a:pPr>
              <a:buNone/>
            </a:pPr>
            <a:endParaRPr lang="en-US" sz="1200" b="1" dirty="0">
              <a:latin typeface="Tahoma" pitchFamily="34" charset="0"/>
              <a:ea typeface="Tahoma" pitchFamily="34" charset="0"/>
              <a:cs typeface="Tahoma" pitchFamily="34" charset="0"/>
            </a:endParaRPr>
          </a:p>
          <a:p>
            <a:pPr>
              <a:buNone/>
            </a:pPr>
            <a:endParaRPr lang="en-US" sz="1200" i="1"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95703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Dangerous let-outs include: </a:t>
            </a:r>
            <a:r>
              <a:rPr lang="en-US" sz="1200" b="1" dirty="0">
                <a:latin typeface="Tahoma" pitchFamily="34" charset="0"/>
                <a:ea typeface="Tahoma" pitchFamily="34" charset="0"/>
                <a:cs typeface="Tahoma" pitchFamily="34" charset="0"/>
              </a:rPr>
              <a:t>if</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when</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except</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unless</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although</a:t>
            </a:r>
            <a:r>
              <a:rPr lang="en-US" sz="1200" dirty="0">
                <a:latin typeface="Tahoma" pitchFamily="34" charset="0"/>
                <a:ea typeface="Tahoma" pitchFamily="34" charset="0"/>
                <a:cs typeface="Tahoma" pitchFamily="34" charset="0"/>
              </a:rPr>
              <a:t>. </a:t>
            </a:r>
          </a:p>
          <a:p>
            <a:pPr>
              <a:buNone/>
            </a:pPr>
            <a:r>
              <a:rPr lang="en-US" sz="1200" dirty="0">
                <a:latin typeface="Tahoma" pitchFamily="34" charset="0"/>
                <a:ea typeface="Tahoma" pitchFamily="34" charset="0"/>
                <a:cs typeface="Tahoma" pitchFamily="34" charset="0"/>
              </a:rPr>
              <a:t>The word always often introduces a let-out.</a:t>
            </a:r>
          </a:p>
          <a:p>
            <a:pPr>
              <a:buNone/>
            </a:pPr>
            <a:r>
              <a:rPr lang="en-US" sz="1200" dirty="0">
                <a:latin typeface="Tahoma" pitchFamily="34" charset="0"/>
                <a:ea typeface="Tahoma" pitchFamily="34" charset="0"/>
                <a:cs typeface="Tahoma" pitchFamily="34" charset="0"/>
              </a:rPr>
              <a:t>There are multiple scenarios in the example. </a:t>
            </a:r>
          </a:p>
          <a:p>
            <a:pPr>
              <a:buNone/>
            </a:pPr>
            <a:r>
              <a:rPr lang="en-US" sz="1200" dirty="0">
                <a:latin typeface="Tahoma" pitchFamily="34" charset="0"/>
                <a:ea typeface="Tahoma" pitchFamily="34" charset="0"/>
                <a:cs typeface="Tahoma" pitchFamily="34" charset="0"/>
              </a:rPr>
              <a:t>The let-outs are trying to cover alternative cases. </a:t>
            </a:r>
          </a:p>
          <a:p>
            <a:pPr>
              <a:buNone/>
            </a:pPr>
            <a:r>
              <a:rPr lang="en-US" sz="1200" dirty="0">
                <a:latin typeface="Tahoma" pitchFamily="34" charset="0"/>
                <a:ea typeface="Tahoma" pitchFamily="34" charset="0"/>
                <a:cs typeface="Tahoma" pitchFamily="34" charset="0"/>
              </a:rPr>
              <a:t>These would be better handled as separate requirements under separate headings.</a:t>
            </a: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30783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Danger signs include: names of components, materials, software objects/procedures, database fields.</a:t>
            </a:r>
          </a:p>
          <a:p>
            <a:pPr>
              <a:buNone/>
            </a:pPr>
            <a:r>
              <a:rPr lang="en-US" sz="1200" dirty="0">
                <a:latin typeface="Tahoma" pitchFamily="34" charset="0"/>
                <a:ea typeface="Tahoma" pitchFamily="34" charset="0"/>
                <a:cs typeface="Tahoma" pitchFamily="34" charset="0"/>
              </a:rPr>
              <a:t>Specifying design rather than actual need increases the cost by placing needless constraints on development.</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1200" dirty="0">
                <a:latin typeface="Tahoma" pitchFamily="34" charset="0"/>
                <a:ea typeface="Tahoma" pitchFamily="34" charset="0"/>
                <a:cs typeface="Tahoma" pitchFamily="34" charset="0"/>
              </a:rPr>
              <a:t>R2:</a:t>
            </a:r>
          </a:p>
          <a:p>
            <a:pPr>
              <a:buNone/>
            </a:pPr>
            <a:r>
              <a:rPr lang="en-US" sz="1200" dirty="0">
                <a:latin typeface="Tahoma" pitchFamily="34" charset="0"/>
                <a:ea typeface="Tahoma" pitchFamily="34" charset="0"/>
                <a:cs typeface="Tahoma" pitchFamily="34" charset="0"/>
              </a:rPr>
              <a:t>Mixing up user requirements, system specifications, design elements, test cases, development guidelines, and installation instructions. </a:t>
            </a:r>
          </a:p>
          <a:p>
            <a:pPr>
              <a:buNone/>
            </a:pPr>
            <a:r>
              <a:rPr lang="en-US" sz="1200" dirty="0">
                <a:latin typeface="Tahoma" pitchFamily="34" charset="0"/>
                <a:ea typeface="Tahoma" pitchFamily="34" charset="0"/>
                <a:cs typeface="Tahoma" pitchFamily="34" charset="0"/>
              </a:rPr>
              <a:t>Danger signs are references to system, design, testing, or installation.</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4329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34F22-4C54-44F7-BA36-156EB68FF09E}" type="slidenum">
              <a:rPr lang="en-US" smtClean="0"/>
              <a:t>2</a:t>
            </a:fld>
            <a:endParaRPr lang="en-US"/>
          </a:p>
        </p:txBody>
      </p:sp>
    </p:spTree>
    <p:extLst>
      <p:ext uri="{BB962C8B-B14F-4D97-AF65-F5344CB8AC3E}">
        <p14:creationId xmlns:p14="http://schemas.microsoft.com/office/powerpoint/2010/main" val="602461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Usually plans are updated throughout the project, whereas the requirements should stabilize.</a:t>
            </a:r>
          </a:p>
          <a:p>
            <a:pPr>
              <a:buNone/>
            </a:pPr>
            <a:r>
              <a:rPr lang="en-US" sz="1200" dirty="0">
                <a:latin typeface="Tahoma" pitchFamily="34" charset="0"/>
                <a:ea typeface="Tahoma" pitchFamily="34" charset="0"/>
                <a:cs typeface="Tahoma" pitchFamily="34" charset="0"/>
              </a:rPr>
              <a:t>Mixing requirements with plans increase the requirements workload through extra revisions and review meetings. </a:t>
            </a:r>
          </a:p>
          <a:p>
            <a:pPr>
              <a:buNone/>
            </a:pPr>
            <a:r>
              <a:rPr lang="en-US" sz="1200" dirty="0">
                <a:latin typeface="Tahoma" pitchFamily="34" charset="0"/>
                <a:ea typeface="Tahoma" pitchFamily="34" charset="0"/>
                <a:cs typeface="Tahoma" pitchFamily="34" charset="0"/>
              </a:rPr>
              <a:t>Danger signs are references to dates, project phases, and development activities.</a:t>
            </a:r>
          </a:p>
          <a:p>
            <a:pPr>
              <a:buNone/>
            </a:pPr>
            <a:endParaRPr lang="en-US" sz="1200" dirty="0">
              <a:latin typeface="Tahoma" pitchFamily="34" charset="0"/>
              <a:ea typeface="Tahoma" pitchFamily="34" charset="0"/>
              <a:cs typeface="Tahoma" pitchFamily="34" charset="0"/>
            </a:endParaRPr>
          </a:p>
          <a:p>
            <a:pPr>
              <a:buNone/>
            </a:pPr>
            <a:r>
              <a:rPr lang="en-US" sz="1200" dirty="0">
                <a:latin typeface="Tahoma" pitchFamily="34" charset="0"/>
                <a:ea typeface="Tahoma" pitchFamily="34" charset="0"/>
                <a:cs typeface="Tahoma" pitchFamily="34" charset="0"/>
              </a:rPr>
              <a:t>R2:</a:t>
            </a:r>
          </a:p>
          <a:p>
            <a:pPr>
              <a:buNone/>
            </a:pPr>
            <a:r>
              <a:rPr lang="en-US" sz="1200" dirty="0">
                <a:latin typeface="Tahoma" pitchFamily="34" charset="0"/>
                <a:ea typeface="Tahoma" pitchFamily="34" charset="0"/>
                <a:cs typeface="Tahoma" pitchFamily="34" charset="0"/>
              </a:rPr>
              <a:t>Do not</a:t>
            </a:r>
            <a:r>
              <a:rPr lang="en-US" sz="1200" baseline="0" dirty="0">
                <a:latin typeface="Tahoma" pitchFamily="34" charset="0"/>
                <a:ea typeface="Tahoma" pitchFamily="34" charset="0"/>
                <a:cs typeface="Tahoma" pitchFamily="34" charset="0"/>
              </a:rPr>
              <a:t> suppose (presume)</a:t>
            </a:r>
            <a:endParaRPr lang="en-US" sz="1200" dirty="0">
              <a:latin typeface="Tahoma" pitchFamily="34" charset="0"/>
              <a:ea typeface="Tahoma" pitchFamily="34" charset="0"/>
              <a:cs typeface="Tahoma" pitchFamily="34" charset="0"/>
            </a:endParaRPr>
          </a:p>
          <a:p>
            <a:pPr>
              <a:buNone/>
            </a:pPr>
            <a:r>
              <a:rPr lang="en-US" sz="1200" dirty="0">
                <a:latin typeface="Tahoma" pitchFamily="34" charset="0"/>
                <a:ea typeface="Tahoma" pitchFamily="34" charset="0"/>
                <a:cs typeface="Tahoma" pitchFamily="34" charset="0"/>
              </a:rPr>
              <a:t>There is no room for "wish lists" - general terms about things that somebody probably wants. </a:t>
            </a:r>
          </a:p>
          <a:p>
            <a:pPr>
              <a:buNone/>
            </a:pPr>
            <a:r>
              <a:rPr lang="en-US" sz="1200" dirty="0">
                <a:latin typeface="Tahoma" pitchFamily="34" charset="0"/>
                <a:ea typeface="Tahoma" pitchFamily="34" charset="0"/>
                <a:cs typeface="Tahoma" pitchFamily="34" charset="0"/>
              </a:rPr>
              <a:t>Danger signs include generalization words: </a:t>
            </a:r>
            <a:r>
              <a:rPr lang="en-US" sz="1200" b="1" dirty="0">
                <a:latin typeface="Tahoma" pitchFamily="34" charset="0"/>
                <a:ea typeface="Tahoma" pitchFamily="34" charset="0"/>
                <a:cs typeface="Tahoma" pitchFamily="34" charset="0"/>
              </a:rPr>
              <a:t>usually</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generally</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often</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normally</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typically</a:t>
            </a:r>
            <a:r>
              <a:rPr lang="en-US" sz="1200" dirty="0">
                <a:latin typeface="Tahoma" pitchFamily="34" charset="0"/>
                <a:ea typeface="Tahoma" pitchFamily="34" charset="0"/>
                <a:cs typeface="Tahoma" pitchFamily="34" charset="0"/>
              </a:rPr>
              <a:t>.</a:t>
            </a:r>
          </a:p>
          <a:p>
            <a:pPr>
              <a:buNone/>
            </a:pPr>
            <a:endParaRPr lang="en-US" sz="1200" dirty="0">
              <a:latin typeface="Tahoma" pitchFamily="34" charset="0"/>
              <a:ea typeface="Tahoma" pitchFamily="34" charset="0"/>
              <a:cs typeface="Tahoma" pitchFamily="34" charset="0"/>
            </a:endParaRPr>
          </a:p>
          <a:p>
            <a:pPr>
              <a:buNone/>
            </a:pPr>
            <a:r>
              <a:rPr lang="en-US" sz="1200" dirty="0">
                <a:latin typeface="Tahoma" pitchFamily="34" charset="0"/>
                <a:ea typeface="Tahoma" pitchFamily="34" charset="0"/>
                <a:cs typeface="Tahoma" pitchFamily="34" charset="0"/>
              </a:rPr>
              <a:t>R3: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itchFamily="34" charset="0"/>
                <a:ea typeface="Tahoma" pitchFamily="34" charset="0"/>
                <a:cs typeface="Tahoma" pitchFamily="34" charset="0"/>
              </a:rPr>
              <a:t>Vague terms include: </a:t>
            </a:r>
            <a:r>
              <a:rPr lang="en-US" sz="1200" b="1" dirty="0">
                <a:latin typeface="Tahoma" pitchFamily="34" charset="0"/>
                <a:ea typeface="Tahoma" pitchFamily="34" charset="0"/>
                <a:cs typeface="Tahoma" pitchFamily="34" charset="0"/>
              </a:rPr>
              <a:t>user-friendly</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versatile</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flexible</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approximately</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as possible</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efficient</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improved</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high performance</a:t>
            </a:r>
            <a:r>
              <a:rPr lang="en-US" sz="1200" dirty="0">
                <a:latin typeface="Tahoma" pitchFamily="34" charset="0"/>
                <a:ea typeface="Tahoma" pitchFamily="34" charset="0"/>
                <a:cs typeface="Tahoma" pitchFamily="34" charset="0"/>
              </a:rPr>
              <a:t>, </a:t>
            </a:r>
            <a:r>
              <a:rPr lang="en-US" sz="1200" b="1" dirty="0">
                <a:latin typeface="Tahoma" pitchFamily="34" charset="0"/>
                <a:ea typeface="Tahoma" pitchFamily="34" charset="0"/>
                <a:cs typeface="Tahoma" pitchFamily="34" charset="0"/>
              </a:rPr>
              <a:t>modern</a:t>
            </a:r>
            <a:r>
              <a:rPr lang="en-US" sz="1200" dirty="0">
                <a:latin typeface="Tahoma" pitchFamily="34" charset="0"/>
                <a:ea typeface="Tahoma" pitchFamily="34" charset="0"/>
                <a:cs typeface="Tahoma"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itchFamily="34" charset="0"/>
                <a:ea typeface="Tahoma" pitchFamily="34" charset="0"/>
                <a:cs typeface="Tahoma" pitchFamily="34" charset="0"/>
              </a:rPr>
              <a:t>Requirements using these terms are unverifiable</a:t>
            </a:r>
            <a:endParaRPr lang="en-US" sz="1200" b="1" dirty="0">
              <a:latin typeface="Tahoma" pitchFamily="34" charset="0"/>
              <a:ea typeface="Tahoma" pitchFamily="34" charset="0"/>
              <a:cs typeface="Tahoma" pitchFamily="34" charset="0"/>
            </a:endParaRPr>
          </a:p>
          <a:p>
            <a:pPr>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61349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Possibilities are indicated with terms such as: </a:t>
            </a:r>
            <a:r>
              <a:rPr lang="en-US" sz="1200" b="1" dirty="0">
                <a:latin typeface="Tahoma" pitchFamily="34" charset="0"/>
                <a:ea typeface="Tahoma" pitchFamily="34" charset="0"/>
                <a:cs typeface="Tahoma" pitchFamily="34" charset="0"/>
              </a:rPr>
              <a:t>may, might, should, ought, could, perhaps, probably</a:t>
            </a:r>
            <a:r>
              <a:rPr lang="en-US" sz="1200" dirty="0">
                <a:latin typeface="Tahoma" pitchFamily="34" charset="0"/>
                <a:ea typeface="Tahoma" pitchFamily="34" charset="0"/>
                <a:cs typeface="Tahoma" pitchFamily="34" charset="0"/>
              </a:rPr>
              <a:t>. </a:t>
            </a:r>
          </a:p>
          <a:p>
            <a:pPr>
              <a:buNone/>
            </a:pPr>
            <a:r>
              <a:rPr lang="en-US" sz="1200" dirty="0">
                <a:latin typeface="Tahoma" pitchFamily="34" charset="0"/>
                <a:ea typeface="Tahoma" pitchFamily="34" charset="0"/>
                <a:cs typeface="Tahoma" pitchFamily="34" charset="0"/>
              </a:rPr>
              <a:t>If developers do only what they have to, they will always ignore things that users might possibly require.</a:t>
            </a:r>
          </a:p>
          <a:p>
            <a:pPr>
              <a:buFont typeface="Wingdings" pitchFamily="2" charset="2"/>
              <a:buNone/>
            </a:pPr>
            <a:endParaRPr lang="en-US" sz="1200" dirty="0">
              <a:latin typeface="Tahoma" pitchFamily="34" charset="0"/>
              <a:ea typeface="Tahoma" pitchFamily="34" charset="0"/>
              <a:cs typeface="Tahoma" pitchFamily="34" charset="0"/>
            </a:endParaRPr>
          </a:p>
          <a:p>
            <a:pPr>
              <a:buFont typeface="Wingdings" pitchFamily="2" charset="2"/>
              <a:buNone/>
            </a:pPr>
            <a:r>
              <a:rPr lang="en-US" sz="1200" dirty="0">
                <a:latin typeface="Tahoma" pitchFamily="34" charset="0"/>
                <a:ea typeface="Tahoma" pitchFamily="34" charset="0"/>
                <a:cs typeface="Tahoma" pitchFamily="34" charset="0"/>
              </a:rPr>
              <a:t>R2:</a:t>
            </a:r>
          </a:p>
          <a:p>
            <a:pPr>
              <a:buNone/>
            </a:pPr>
            <a:r>
              <a:rPr lang="en-US" sz="1200" dirty="0">
                <a:latin typeface="Tahoma" pitchFamily="34" charset="0"/>
                <a:ea typeface="Tahoma" pitchFamily="34" charset="0"/>
                <a:cs typeface="Tahoma" pitchFamily="34" charset="0"/>
              </a:rPr>
              <a:t>No system or component is perfect. </a:t>
            </a:r>
          </a:p>
          <a:p>
            <a:pPr>
              <a:buNone/>
            </a:pPr>
            <a:r>
              <a:rPr lang="en-US" sz="1200" dirty="0">
                <a:latin typeface="Tahoma" pitchFamily="34" charset="0"/>
                <a:ea typeface="Tahoma" pitchFamily="34" charset="0"/>
                <a:cs typeface="Tahoma" pitchFamily="34" charset="0"/>
              </a:rPr>
              <a:t>Wishful thinking means asking for the impossible. </a:t>
            </a:r>
          </a:p>
          <a:p>
            <a:pPr>
              <a:buNone/>
            </a:pPr>
            <a:r>
              <a:rPr lang="en-US" sz="1200" dirty="0">
                <a:latin typeface="Tahoma" pitchFamily="34" charset="0"/>
                <a:ea typeface="Tahoma" pitchFamily="34" charset="0"/>
                <a:cs typeface="Tahoma" pitchFamily="34" charset="0"/>
              </a:rPr>
              <a:t>Developers will rightly query or reject wishful requirements. </a:t>
            </a:r>
          </a:p>
          <a:p>
            <a:pPr>
              <a:buNone/>
            </a:pPr>
            <a:r>
              <a:rPr lang="en-US" sz="1200" dirty="0">
                <a:latin typeface="Tahoma" pitchFamily="34" charset="0"/>
                <a:ea typeface="Tahoma" pitchFamily="34" charset="0"/>
                <a:cs typeface="Tahoma" pitchFamily="34" charset="0"/>
              </a:rPr>
              <a:t>Wishful terms include: </a:t>
            </a:r>
            <a:r>
              <a:rPr lang="en-US" sz="1200" b="0" dirty="0">
                <a:latin typeface="Tahoma" pitchFamily="34" charset="0"/>
                <a:ea typeface="Tahoma" pitchFamily="34" charset="0"/>
                <a:cs typeface="Tahoma" pitchFamily="34" charset="0"/>
              </a:rPr>
              <a:t>100% reliable. Safe. Handle all unexpected failures. Please all users. Run on all platforms. Never fail. Upgradable to all future situations.</a:t>
            </a:r>
            <a:endParaRPr lang="en-US" b="0" dirty="0">
              <a:latin typeface="Tahoma" pitchFamily="34" charset="0"/>
              <a:ea typeface="Tahoma" pitchFamily="34" charset="0"/>
              <a:cs typeface="Tahoma" pitchFamily="34" charset="0"/>
            </a:endParaRP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24116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a:latin typeface="Tahoma" pitchFamily="34" charset="0"/>
                <a:ea typeface="Tahoma" pitchFamily="34" charset="0"/>
                <a:cs typeface="Tahoma" pitchFamily="34" charset="0"/>
              </a:rPr>
              <a:t>R1:</a:t>
            </a:r>
          </a:p>
          <a:p>
            <a:pPr>
              <a:buNone/>
            </a:pPr>
            <a:r>
              <a:rPr lang="en-US" sz="1200" dirty="0">
                <a:latin typeface="Tahoma" pitchFamily="34" charset="0"/>
                <a:ea typeface="Tahoma" pitchFamily="34" charset="0"/>
                <a:cs typeface="Tahoma" pitchFamily="34" charset="0"/>
              </a:rPr>
              <a:t>The more abstract the statement, the less likely it is to be a solution.</a:t>
            </a:r>
          </a:p>
          <a:p>
            <a:pPr>
              <a:buNone/>
            </a:pPr>
            <a:r>
              <a:rPr lang="en-US" sz="1200" dirty="0">
                <a:latin typeface="Tahoma" pitchFamily="34" charset="0"/>
                <a:ea typeface="Tahoma" pitchFamily="34" charset="0"/>
                <a:cs typeface="Tahoma" pitchFamily="34" charset="0"/>
              </a:rPr>
              <a:t>The use of a technology components is a solution</a:t>
            </a:r>
          </a:p>
          <a:p>
            <a:pPr>
              <a:buNone/>
            </a:pPr>
            <a:r>
              <a:rPr lang="en-US" sz="1200" dirty="0">
                <a:latin typeface="Tahoma" pitchFamily="34" charset="0"/>
                <a:ea typeface="Tahoma" pitchFamily="34" charset="0"/>
                <a:cs typeface="Tahoma" pitchFamily="34" charset="0"/>
              </a:rPr>
              <a:t>You should allow the product designer the freedom to find the most effective solution</a:t>
            </a:r>
          </a:p>
          <a:p>
            <a:pPr>
              <a:buFont typeface="Wingdings" pitchFamily="2" charset="2"/>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2737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The main message here is to think positive when writing requirements!</a:t>
            </a:r>
          </a:p>
        </p:txBody>
      </p:sp>
    </p:spTree>
    <p:extLst>
      <p:ext uri="{BB962C8B-B14F-4D97-AF65-F5344CB8AC3E}">
        <p14:creationId xmlns:p14="http://schemas.microsoft.com/office/powerpoint/2010/main" val="343828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a:latin typeface="Tahoma" pitchFamily="34" charset="0"/>
                <a:ea typeface="Tahoma" pitchFamily="34" charset="0"/>
                <a:cs typeface="Tahoma" pitchFamily="34" charset="0"/>
              </a:rPr>
              <a:t>It costs more to develop requirements in greater detail than to leave them more general. </a:t>
            </a:r>
          </a:p>
          <a:p>
            <a:pPr>
              <a:buNone/>
            </a:pPr>
            <a:r>
              <a:rPr lang="en-US" dirty="0">
                <a:latin typeface="Tahoma" pitchFamily="34" charset="0"/>
                <a:ea typeface="Tahoma" pitchFamily="34" charset="0"/>
                <a:cs typeface="Tahoma" pitchFamily="34" charset="0"/>
              </a:rPr>
              <a:t>Choosing the appropriate amount of detail to include depends upon the risk associated with leaving decisions about specifics to developers.</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53412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a:solidFill>
                  <a:schemeClr val="tx2"/>
                </a:solidFill>
                <a:latin typeface="Candara" pitchFamily="34" charset="0"/>
                <a:ea typeface="Tahoma" pitchFamily="34" charset="0"/>
                <a:cs typeface="Tahoma" pitchFamily="34" charset="0"/>
              </a:rPr>
              <a:t>Development will be outsourced: </a:t>
            </a:r>
            <a:r>
              <a:rPr lang="en-US" sz="1200" dirty="0">
                <a:solidFill>
                  <a:schemeClr val="tx2"/>
                </a:solidFill>
                <a:latin typeface="Candara" pitchFamily="34" charset="0"/>
                <a:ea typeface="Tahoma" pitchFamily="34" charset="0"/>
                <a:cs typeface="Tahoma" pitchFamily="34" charset="0"/>
              </a:rPr>
              <a:t>no opportunity for the day-to-day interactions needed to flesh out the details, answer questions, and resolve ambiguities</a:t>
            </a:r>
          </a:p>
          <a:p>
            <a:r>
              <a:rPr lang="en-US" sz="1200" b="1" dirty="0">
                <a:solidFill>
                  <a:schemeClr val="tx2"/>
                </a:solidFill>
                <a:latin typeface="Candara" pitchFamily="34" charset="0"/>
                <a:ea typeface="Tahoma" pitchFamily="34" charset="0"/>
                <a:cs typeface="Tahoma" pitchFamily="34" charset="0"/>
              </a:rPr>
              <a:t>Project team members are geographically dispersed: </a:t>
            </a:r>
            <a:r>
              <a:rPr lang="en-US" sz="1200" dirty="0">
                <a:solidFill>
                  <a:schemeClr val="tx2"/>
                </a:solidFill>
                <a:latin typeface="Candara" pitchFamily="34" charset="0"/>
                <a:ea typeface="Tahoma" pitchFamily="34" charset="0"/>
                <a:cs typeface="Tahoma" pitchFamily="34" charset="0"/>
              </a:rPr>
              <a:t>communication between project participants is inhibited</a:t>
            </a:r>
          </a:p>
          <a:p>
            <a:r>
              <a:rPr lang="en-US" sz="1200" b="1" dirty="0">
                <a:solidFill>
                  <a:schemeClr val="tx2"/>
                </a:solidFill>
                <a:latin typeface="Candara" pitchFamily="34" charset="0"/>
                <a:ea typeface="Tahoma" pitchFamily="34" charset="0"/>
                <a:cs typeface="Tahoma" pitchFamily="34" charset="0"/>
              </a:rPr>
              <a:t>Testing will be based on requirements: </a:t>
            </a:r>
            <a:r>
              <a:rPr lang="en-US" sz="1200" dirty="0">
                <a:solidFill>
                  <a:schemeClr val="tx2"/>
                </a:solidFill>
                <a:latin typeface="Candara" pitchFamily="34" charset="0"/>
                <a:ea typeface="Tahoma" pitchFamily="34" charset="0"/>
                <a:cs typeface="Tahoma" pitchFamily="34" charset="0"/>
              </a:rPr>
              <a:t>testers must know how the system is supposed to behave under various circumstances</a:t>
            </a:r>
          </a:p>
          <a:p>
            <a:r>
              <a:rPr lang="en-US" sz="1200" b="1" dirty="0">
                <a:solidFill>
                  <a:schemeClr val="tx2"/>
                </a:solidFill>
                <a:latin typeface="Candara" pitchFamily="34" charset="0"/>
                <a:ea typeface="Tahoma" pitchFamily="34" charset="0"/>
                <a:cs typeface="Tahoma" pitchFamily="34" charset="0"/>
              </a:rPr>
              <a:t>Accurate estimates are needed</a:t>
            </a:r>
          </a:p>
          <a:p>
            <a:r>
              <a:rPr lang="en-US" sz="1200" b="1" dirty="0">
                <a:solidFill>
                  <a:schemeClr val="tx2"/>
                </a:solidFill>
                <a:latin typeface="Candara" pitchFamily="34" charset="0"/>
                <a:ea typeface="Tahoma" pitchFamily="34" charset="0"/>
                <a:cs typeface="Tahoma" pitchFamily="34" charset="0"/>
              </a:rPr>
              <a:t>Requirements traceability is needed: </a:t>
            </a:r>
            <a:r>
              <a:rPr lang="en-US" sz="1200" dirty="0">
                <a:solidFill>
                  <a:schemeClr val="tx2"/>
                </a:solidFill>
                <a:latin typeface="Candara" pitchFamily="34" charset="0"/>
                <a:ea typeface="Tahoma" pitchFamily="34" charset="0"/>
                <a:cs typeface="Tahoma" pitchFamily="34" charset="0"/>
              </a:rPr>
              <a:t>Requirements tracing is the act of creating logical links between individual functional requirements, their origins (such as use cases, product features, or business rules), and the work products that are created to satisfy each requirement.</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43412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Tahoma" pitchFamily="34" charset="0"/>
                <a:ea typeface="Tahoma" pitchFamily="34" charset="0"/>
                <a:cs typeface="Tahoma" pitchFamily="34" charset="0"/>
              </a:rPr>
              <a:t>Customers are extensively involved: </a:t>
            </a:r>
            <a:r>
              <a:rPr lang="en-US" dirty="0">
                <a:latin typeface="Tahoma" pitchFamily="34" charset="0"/>
                <a:ea typeface="Tahoma" pitchFamily="34" charset="0"/>
                <a:cs typeface="Tahoma" pitchFamily="34" charset="0"/>
              </a:rPr>
              <a:t>works only when developers have ready access to customers who have the time, knowledge, and authority to make decisions </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Developers have considerable domain experience: </a:t>
            </a:r>
            <a:r>
              <a:rPr lang="en-US" dirty="0">
                <a:latin typeface="Tahoma" pitchFamily="34" charset="0"/>
                <a:ea typeface="Tahoma" pitchFamily="34" charset="0"/>
                <a:cs typeface="Tahoma" pitchFamily="34" charset="0"/>
              </a:rPr>
              <a:t>Developers who have extensive application domain knowledge can sometimes supply a lot of the necessary requirements details. </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Precedents are available: </a:t>
            </a:r>
            <a:r>
              <a:rPr lang="en-US" dirty="0">
                <a:latin typeface="Tahoma" pitchFamily="34" charset="0"/>
                <a:ea typeface="Tahoma" pitchFamily="34" charset="0"/>
                <a:cs typeface="Tahoma" pitchFamily="34" charset="0"/>
              </a:rPr>
              <a:t>developers can turn to the existing product or documentation as a reference for details</a:t>
            </a:r>
            <a:endParaRPr lang="en-US" b="1" dirty="0">
              <a:latin typeface="Tahoma" pitchFamily="34" charset="0"/>
              <a:ea typeface="Tahoma" pitchFamily="34" charset="0"/>
              <a:cs typeface="Tahoma" pitchFamily="34" charset="0"/>
            </a:endParaRPr>
          </a:p>
          <a:p>
            <a:r>
              <a:rPr lang="en-US" b="1" dirty="0">
                <a:latin typeface="Tahoma" pitchFamily="34" charset="0"/>
                <a:ea typeface="Tahoma" pitchFamily="34" charset="0"/>
                <a:cs typeface="Tahoma" pitchFamily="34" charset="0"/>
              </a:rPr>
              <a:t>A package solution will be used: </a:t>
            </a:r>
            <a:r>
              <a:rPr lang="en-US" dirty="0">
                <a:latin typeface="Tahoma" pitchFamily="34" charset="0"/>
                <a:ea typeface="Tahoma" pitchFamily="34" charset="0"/>
                <a:cs typeface="Tahoma" pitchFamily="34" charset="0"/>
              </a:rPr>
              <a:t>no point in writing comprehensive functional requirements because the package vendor has already done that (or so you hope). However, it's rare that a package will fully meet your needs, so you still must specify the requirements for package extensions, integrations, and customizations.</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9002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3165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Insufficient User Involvement</a:t>
            </a:r>
          </a:p>
          <a:p>
            <a:r>
              <a:rPr lang="en-US" dirty="0"/>
              <a:t>Customers often don't understand why it is so essential to work hard on gathering requirements and assuring their quality. Developers might not emphasize user involvement, either because working with users isn't as much fun as writing code or because they think they already know what the users need. In some cases, it's difficult to gain access to people who will actually use the product, and user surrogates don't always understand what users really need. Insufficient user involvement leads to late-breaking requirements that delay project completion. There's no substitute for having the development team work directly with actual users throughout the project.</a:t>
            </a:r>
          </a:p>
          <a:p>
            <a:r>
              <a:rPr lang="en-US" b="1" dirty="0"/>
              <a:t>Creeping User Requirements</a:t>
            </a:r>
          </a:p>
          <a:p>
            <a:r>
              <a:rPr lang="en-US" dirty="0"/>
              <a:t>As requirements evolve and grow during development, projects often exceed their planned schedules and budgets. Such plans aren't always based on realistic understandings of the size and complexity of the requirements; constant requirements modifications make the problem worse. The problem lies partly in the users' frequent requests for changes in the requirements and partly in the way that developers respond to these requests.</a:t>
            </a:r>
          </a:p>
          <a:p>
            <a:r>
              <a:rPr lang="en-US" dirty="0"/>
              <a:t>To manage scope creep, begin with a clear statement of the project's business objectives, strategic vision, scope, limitations, success criteria, and expected product usage. Evaluate all proposed new features or requirements changes against this reference framework. An effective change process that includes impact analysis will help the stakeholders make informed business decisions about which changes to accept and the associated costs in time, resources, or feature trade-offs. Change is often critical to success, but change always has a price.</a:t>
            </a:r>
          </a:p>
          <a:p>
            <a:r>
              <a:rPr lang="en-US" dirty="0"/>
              <a:t>As changes propagate through the product being developed, its architecture can slowly crumble. Code patches make programs harder to understand and maintain. Added code can cause modules to violate the solid design principles of strong cohesion and loose coupling (McConnell 1993). To minimize this type of quality degradation, flow requirements changes through the architecture and design rather than implementing them directly into code.</a:t>
            </a:r>
          </a:p>
          <a:p>
            <a:r>
              <a:rPr lang="en-US" b="1" dirty="0"/>
              <a:t>Ambiguous Requirements</a:t>
            </a:r>
          </a:p>
          <a:p>
            <a:r>
              <a:rPr lang="en-US" dirty="0"/>
              <a:t>Ambiguity is the great bugaboo of requirements specifications (Lawrence 1996). One symptom of ambiguity is that a reader can interpret a requirement statement in several ways. Another sign is that multiple readers of a requirement arrive at different understandings of what it means. Ambiguity also results from imprecise and insufficiently detailed requirements that force developers to fill in the blanks.</a:t>
            </a:r>
          </a:p>
          <a:p>
            <a:r>
              <a:rPr lang="en-US" dirty="0"/>
              <a:t>Ambiguity leads to different expectations on the part of various stakeholders. Some of them are then surprised with whatever is delivered. Ambiguous requirements result in wasted time when developers implement a solution for the wrong problem. Testers who expect the product to behave differently from what the developers intended waste time resolving the differences.</a:t>
            </a:r>
          </a:p>
          <a:p>
            <a:r>
              <a:rPr lang="en-US" dirty="0"/>
              <a:t>One way to ferret out ambiguity is to have people who represent different perspectives formally inspect the requirements. Simply passing around the requirements document for comments isn't sufficient to reveal ambiguities. If different reviewers interpret a requirement in different ways but it makes sense to each of them, the ambiguity won't surface until late in the project, when correcting it can be expensive. Writing test cases against the requirements and building prototypes are other ways to discover ambiguities. </a:t>
            </a:r>
            <a:r>
              <a:rPr lang="en-US" dirty="0" err="1"/>
              <a:t>Gause</a:t>
            </a:r>
            <a:r>
              <a:rPr lang="en-US" dirty="0"/>
              <a:t> and Weinberg (1989) describe additional ambiguity-detection methods.</a:t>
            </a:r>
          </a:p>
          <a:p>
            <a:r>
              <a:rPr lang="en-US" b="1" dirty="0"/>
              <a:t>Gold Plating</a:t>
            </a:r>
          </a:p>
          <a:p>
            <a:r>
              <a:rPr lang="en-US" i="1" dirty="0"/>
              <a:t>Gold plating</a:t>
            </a:r>
            <a:r>
              <a:rPr lang="en-US" dirty="0"/>
              <a:t> takes place when a developer adds functionality that wasn't in the requirements specification but that the developer believes "the users are just going to love." Often users don't care about this excess functionality, and the time spent implementing it is wasted. Rather than simply inserting new features, developers and analysts should present the customers with creative ideas and alternatives for their consideration. Developers should strive for leanness and simplicity, not for going beyond what the customer requests without customer approval.</a:t>
            </a:r>
          </a:p>
          <a:p>
            <a:r>
              <a:rPr lang="en-US" dirty="0"/>
              <a:t>Customers sometimes request features or elaborate user interfaces that look cool but add little value to the product. Everything you build costs time and money, so you need to maximize the delivered value. To reduce the threat of gold plating, trace each bit of functionality back to its origin so that you know why it's included. The use-case approach for eliciting requirements helps to focus requirements elicitation on the functionality that lets users perform their business tasks.</a:t>
            </a:r>
          </a:p>
          <a:p>
            <a:r>
              <a:rPr lang="en-US" b="1" dirty="0"/>
              <a:t>Minimal Specification</a:t>
            </a:r>
          </a:p>
          <a:p>
            <a:r>
              <a:rPr lang="en-US" dirty="0"/>
              <a:t>Sometimes marketing staff or managers are tempted to create a limited specification, perhaps just a product concept sketched on a napkin. They expect the developers to flesh out the spec while the project progresses. This might work for a tightly integrated team that's building a small system, on exploratory or research projects, or when the requirements truly are flexible (McConnell 1996). In most cases, though, it frustrates the developers (who might be operating under incorrect assumptions and with limited direction) and disappoints the customers (who don't get the product they envisioned).</a:t>
            </a:r>
          </a:p>
          <a:p>
            <a:r>
              <a:rPr lang="en-US" b="1" dirty="0"/>
              <a:t>Overlooked User Classes</a:t>
            </a:r>
          </a:p>
          <a:p>
            <a:r>
              <a:rPr lang="en-US" dirty="0"/>
              <a:t>Most products have several groups of users who might use different subsets of features, have different frequencies of use, or have varying experience levels. If you don't identify the important user classes for your product early on, some user needs won't be met. After identifying all user classes, make sure that each has a voice</a:t>
            </a:r>
          </a:p>
          <a:p>
            <a:r>
              <a:rPr lang="en-US" b="1" dirty="0"/>
              <a:t>Inaccurate Planning</a:t>
            </a:r>
          </a:p>
          <a:p>
            <a:r>
              <a:rPr lang="en-US" dirty="0"/>
              <a:t>"Here's my idea for a new product; when will you be done?" Don't answer this question until you know more about the problem being discussed. Vague, poorly understood requirements lead to overly optimistic estimates, which come back to haunt us when the inevitable overruns occur. An estimator's off-the-cuff guess sounds a lot like a commitment to the listener. The top contributors to poor software cost estimation are frequent requirements changes, missing requirements, insufficient communication with users, poor specification of requirements, and insufficient requirements analysis (Davis 1995). When you present an estimate, provide either a range (best case, most likely, worst case) or a confidence level ("I'm 90 percent sure I can have that done within three months").</a:t>
            </a:r>
          </a:p>
          <a:p>
            <a:endParaRPr lang="en-US" dirty="0"/>
          </a:p>
          <a:p>
            <a:endParaRPr lang="en-US" dirty="0"/>
          </a:p>
        </p:txBody>
      </p:sp>
    </p:spTree>
    <p:extLst>
      <p:ext uri="{BB962C8B-B14F-4D97-AF65-F5344CB8AC3E}">
        <p14:creationId xmlns:p14="http://schemas.microsoft.com/office/powerpoint/2010/main" val="2179299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a:latin typeface="Tahoma" pitchFamily="34" charset="0"/>
                <a:ea typeface="Tahoma" pitchFamily="34" charset="0"/>
                <a:cs typeface="Tahoma" pitchFamily="34" charset="0"/>
              </a:rPr>
              <a:t>Complete: </a:t>
            </a:r>
            <a:r>
              <a:rPr lang="en-US" sz="1200" dirty="0">
                <a:latin typeface="Tahoma" pitchFamily="34" charset="0"/>
                <a:ea typeface="Tahoma" pitchFamily="34" charset="0"/>
                <a:cs typeface="Tahoma" pitchFamily="34" charset="0"/>
              </a:rPr>
              <a:t>fully describe the functionality. </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Correct: </a:t>
            </a:r>
            <a:r>
              <a:rPr lang="en-US" sz="1200" dirty="0">
                <a:latin typeface="Tahoma" pitchFamily="34" charset="0"/>
                <a:ea typeface="Tahoma" pitchFamily="34" charset="0"/>
                <a:cs typeface="Tahoma" pitchFamily="34" charset="0"/>
              </a:rPr>
              <a:t>accurately describe the functionality to be built</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Feasible: </a:t>
            </a:r>
            <a:r>
              <a:rPr lang="en-US" sz="1200" dirty="0">
                <a:latin typeface="Tahoma" pitchFamily="34" charset="0"/>
                <a:ea typeface="Tahoma" pitchFamily="34" charset="0"/>
                <a:cs typeface="Tahoma" pitchFamily="34" charset="0"/>
              </a:rPr>
              <a:t>possible to implement within the known capabilities and limitations of the system and its operating environment</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Necessary: </a:t>
            </a:r>
            <a:r>
              <a:rPr lang="en-US" sz="1200" dirty="0">
                <a:latin typeface="Tahoma" pitchFamily="34" charset="0"/>
                <a:ea typeface="Tahoma" pitchFamily="34" charset="0"/>
                <a:cs typeface="Tahoma" pitchFamily="34" charset="0"/>
              </a:rPr>
              <a:t>document a capability that the customers really need; required for conformance to an external system requirement or a standard </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Prioritized: </a:t>
            </a:r>
            <a:r>
              <a:rPr lang="en-US" sz="1200" dirty="0">
                <a:latin typeface="Tahoma" pitchFamily="34" charset="0"/>
                <a:ea typeface="Tahoma" pitchFamily="34" charset="0"/>
                <a:cs typeface="Tahoma" pitchFamily="34" charset="0"/>
              </a:rPr>
              <a:t>have priorities assigned to facilitate scope definition</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Unambiguous: </a:t>
            </a:r>
            <a:r>
              <a:rPr lang="en-US" sz="1200" dirty="0">
                <a:latin typeface="Tahoma" pitchFamily="34" charset="0"/>
                <a:ea typeface="Tahoma" pitchFamily="34" charset="0"/>
                <a:cs typeface="Tahoma" pitchFamily="34" charset="0"/>
              </a:rPr>
              <a:t>single, consistent interpretation</a:t>
            </a:r>
            <a:endParaRPr lang="en-US" sz="1200" b="1" dirty="0">
              <a:latin typeface="Tahoma" pitchFamily="34" charset="0"/>
              <a:ea typeface="Tahoma" pitchFamily="34" charset="0"/>
              <a:cs typeface="Tahoma" pitchFamily="34" charset="0"/>
            </a:endParaRPr>
          </a:p>
          <a:p>
            <a:r>
              <a:rPr lang="en-US" sz="1200" b="1" dirty="0">
                <a:latin typeface="Tahoma" pitchFamily="34" charset="0"/>
                <a:ea typeface="Tahoma" pitchFamily="34" charset="0"/>
                <a:cs typeface="Tahoma" pitchFamily="34" charset="0"/>
              </a:rPr>
              <a:t>Verifiable: </a:t>
            </a:r>
            <a:r>
              <a:rPr lang="en-US" sz="1200" dirty="0">
                <a:latin typeface="Tahoma" pitchFamily="34" charset="0"/>
                <a:ea typeface="Tahoma" pitchFamily="34" charset="0"/>
                <a:cs typeface="Tahoma" pitchFamily="34" charset="0"/>
              </a:rPr>
              <a:t>possible to determine whether the product properly implements each requirement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ahoma" pitchFamily="34" charset="0"/>
                <a:ea typeface="Tahoma" pitchFamily="34" charset="0"/>
                <a:cs typeface="Tahoma" pitchFamily="34" charset="0"/>
              </a:rPr>
              <a:t>To adequately evaluate excellent requirements, the entire requirements package should be considered.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ahoma" pitchFamily="34" charset="0"/>
                <a:ea typeface="Tahoma" pitchFamily="34" charset="0"/>
                <a:cs typeface="Tahoma" pitchFamily="34" charset="0"/>
              </a:rPr>
              <a:t>Requirement completeness is determined by not only its description but also its relationships with other requirements.</a:t>
            </a:r>
            <a:endParaRPr lang="en-US" sz="1200"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dirty="0"/>
          </a:p>
        </p:txBody>
      </p:sp>
    </p:spTree>
    <p:extLst>
      <p:ext uri="{BB962C8B-B14F-4D97-AF65-F5344CB8AC3E}">
        <p14:creationId xmlns:p14="http://schemas.microsoft.com/office/powerpoint/2010/main" val="410057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dirty="0">
                <a:latin typeface="Tahoma" pitchFamily="34" charset="0"/>
                <a:ea typeface="Tahoma" pitchFamily="34" charset="0"/>
                <a:cs typeface="Tahoma" pitchFamily="34" charset="0"/>
              </a:rPr>
              <a:t>It is not clear whether the system must keep the oldest dependent record or the oldest insurance program</a:t>
            </a:r>
          </a:p>
          <a:p>
            <a:pPr>
              <a:buFont typeface="Wingdings" pitchFamily="2" charset="2"/>
              <a:buNone/>
            </a:pPr>
            <a:r>
              <a:rPr lang="en-US" sz="1200" dirty="0">
                <a:latin typeface="Tahoma" pitchFamily="34" charset="0"/>
                <a:ea typeface="Tahoma" pitchFamily="34" charset="0"/>
                <a:cs typeface="Tahoma" pitchFamily="34" charset="0"/>
              </a:rPr>
              <a:t>Each requirement should only talk about one subject.</a:t>
            </a:r>
          </a:p>
          <a:p>
            <a:endParaRPr lang="en-US" dirty="0"/>
          </a:p>
        </p:txBody>
      </p:sp>
    </p:spTree>
    <p:extLst>
      <p:ext uri="{BB962C8B-B14F-4D97-AF65-F5344CB8AC3E}">
        <p14:creationId xmlns:p14="http://schemas.microsoft.com/office/powerpoint/2010/main" val="107987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6751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latin typeface="Tahoma" pitchFamily="34" charset="0"/>
                <a:ea typeface="Tahoma" pitchFamily="34" charset="0"/>
                <a:cs typeface="Tahoma" pitchFamily="34" charset="0"/>
              </a:rPr>
              <a:t>Complete: </a:t>
            </a:r>
            <a:r>
              <a:rPr lang="en-US" dirty="0">
                <a:latin typeface="Tahoma" pitchFamily="34" charset="0"/>
                <a:ea typeface="Tahoma" pitchFamily="34" charset="0"/>
                <a:cs typeface="Tahoma" pitchFamily="34" charset="0"/>
              </a:rPr>
              <a:t>No requirements or necessary information should be absent</a:t>
            </a:r>
            <a:r>
              <a:rPr lang="en-US" b="1" dirty="0">
                <a:latin typeface="Tahoma" pitchFamily="34" charset="0"/>
                <a:ea typeface="Tahoma" pitchFamily="34" charset="0"/>
                <a:cs typeface="Tahoma" pitchFamily="34" charset="0"/>
              </a:rPr>
              <a:t> </a:t>
            </a:r>
          </a:p>
          <a:p>
            <a:r>
              <a:rPr lang="en-US" b="1" dirty="0">
                <a:latin typeface="Tahoma" pitchFamily="34" charset="0"/>
                <a:ea typeface="Tahoma" pitchFamily="34" charset="0"/>
                <a:cs typeface="Tahoma" pitchFamily="34" charset="0"/>
              </a:rPr>
              <a:t>Consistent: </a:t>
            </a:r>
            <a:r>
              <a:rPr lang="en-US" dirty="0">
                <a:latin typeface="Tahoma" pitchFamily="34" charset="0"/>
                <a:ea typeface="Tahoma" pitchFamily="34" charset="0"/>
                <a:cs typeface="Tahoma" pitchFamily="34" charset="0"/>
              </a:rPr>
              <a:t>Consistent requirements don't conflict with other requirements of the same type or with higher-level business, system, or user requirements</a:t>
            </a:r>
          </a:p>
          <a:p>
            <a:r>
              <a:rPr lang="en-US" b="1" dirty="0">
                <a:latin typeface="Tahoma" pitchFamily="34" charset="0"/>
                <a:ea typeface="Tahoma" pitchFamily="34" charset="0"/>
                <a:cs typeface="Tahoma" pitchFamily="34" charset="0"/>
              </a:rPr>
              <a:t>Modifiable: </a:t>
            </a:r>
            <a:r>
              <a:rPr lang="en-US" dirty="0">
                <a:latin typeface="Tahoma" pitchFamily="34" charset="0"/>
                <a:ea typeface="Tahoma" pitchFamily="34" charset="0"/>
                <a:cs typeface="Tahoma" pitchFamily="34" charset="0"/>
              </a:rPr>
              <a:t>able to revise the SRS when necessary and to maintain a history of changes made to each requirement</a:t>
            </a:r>
          </a:p>
          <a:p>
            <a:r>
              <a:rPr lang="en-US" b="1" dirty="0">
                <a:latin typeface="Tahoma" pitchFamily="34" charset="0"/>
                <a:ea typeface="Tahoma" pitchFamily="34" charset="0"/>
                <a:cs typeface="Tahoma" pitchFamily="34" charset="0"/>
              </a:rPr>
              <a:t>Traceable: </a:t>
            </a:r>
            <a:r>
              <a:rPr lang="en-US" dirty="0">
                <a:latin typeface="Tahoma" pitchFamily="34" charset="0"/>
                <a:ea typeface="Tahoma" pitchFamily="34" charset="0"/>
                <a:cs typeface="Tahoma" pitchFamily="34" charset="0"/>
              </a:rPr>
              <a:t>can be linked backward to its origin and forward to the design elements and source code that implement it and to the test cases that verify the implementation as correct</a:t>
            </a:r>
            <a:endParaRPr lang="en-US"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0901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26611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baseline="0"/>
            </a:lvl1pPr>
          </a:lstStyle>
          <a:p>
            <a:r>
              <a:rPr lang="en-US" dirty="0"/>
              <a:t>Click to add title</a:t>
            </a:r>
            <a:br>
              <a:rPr lang="en-US" dirty="0"/>
            </a:br>
            <a:r>
              <a:rPr lang="en-US" dirty="0"/>
              <a:t>65 </a:t>
            </a:r>
            <a:r>
              <a:rPr lang="en-US" dirty="0" err="1"/>
              <a:t>pt</a:t>
            </a:r>
            <a:endParaRPr lang="uk-UA" dirty="0"/>
          </a:p>
        </p:txBody>
      </p:sp>
      <p:sp>
        <p:nvSpPr>
          <p:cNvPr id="3" name="Подзаголовок 2"/>
          <p:cNvSpPr>
            <a:spLocks noGrp="1"/>
          </p:cNvSpPr>
          <p:nvPr>
            <p:ph type="subTitle" idx="1" hasCustomPrompt="1"/>
          </p:nvPr>
        </p:nvSpPr>
        <p:spPr>
          <a:xfrm>
            <a:off x="1188725" y="1963226"/>
            <a:ext cx="8969433" cy="454573"/>
          </a:xfrm>
          <a:prstGeom prst="rect">
            <a:avLst/>
          </a:prstGeo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pic>
        <p:nvPicPr>
          <p:cNvPr id="11" name="Picture 10"/>
          <p:cNvPicPr>
            <a:picLocks noChangeAspect="1"/>
          </p:cNvPicPr>
          <p:nvPr userDrawn="1"/>
        </p:nvPicPr>
        <p:blipFill>
          <a:blip r:embed="rId3"/>
          <a:stretch>
            <a:fillRect/>
          </a:stretch>
        </p:blipFill>
        <p:spPr>
          <a:xfrm>
            <a:off x="273050" y="271780"/>
            <a:ext cx="11645900" cy="685800"/>
          </a:xfrm>
          <a:prstGeom prst="rect">
            <a:avLst/>
          </a:prstGeom>
        </p:spPr>
      </p:pic>
      <p:pic>
        <p:nvPicPr>
          <p:cNvPr id="9" name="Picture 8"/>
          <p:cNvPicPr>
            <a:picLocks noChangeAspect="1"/>
          </p:cNvPicPr>
          <p:nvPr userDrawn="1"/>
        </p:nvPicPr>
        <p:blipFill>
          <a:blip r:embed="rId4"/>
          <a:stretch>
            <a:fillRect/>
          </a:stretch>
        </p:blipFill>
        <p:spPr>
          <a:xfrm>
            <a:off x="453461" y="5302608"/>
            <a:ext cx="2923244" cy="1216240"/>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pic>
        <p:nvPicPr>
          <p:cNvPr id="5" name="Picture 4"/>
          <p:cNvPicPr>
            <a:picLocks noChangeAspect="1"/>
          </p:cNvPicPr>
          <p:nvPr userDrawn="1"/>
        </p:nvPicPr>
        <p:blipFill>
          <a:blip r:embed="rId3"/>
          <a:stretch>
            <a:fillRect/>
          </a:stretch>
        </p:blipFill>
        <p:spPr>
          <a:xfrm>
            <a:off x="273050" y="271780"/>
            <a:ext cx="11645900" cy="685800"/>
          </a:xfrm>
          <a:prstGeom prst="rect">
            <a:avLst/>
          </a:prstGeom>
        </p:spPr>
      </p:pic>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5" name="Заголовок 1"/>
          <p:cNvSpPr>
            <a:spLocks noGrp="1"/>
          </p:cNvSpPr>
          <p:nvPr>
            <p:ph type="title"/>
          </p:nvPr>
        </p:nvSpPr>
        <p:spPr>
          <a:xfrm>
            <a:off x="1268727" y="2132233"/>
            <a:ext cx="9883536" cy="1325563"/>
          </a:xfrm>
          <a:prstGeom prst="rect">
            <a:avLst/>
          </a:prstGeom>
        </p:spPr>
        <p:txBody>
          <a:bodyPr>
            <a:normAutofit/>
          </a:bodyPr>
          <a:lstStyle>
            <a:lvl1pPr>
              <a:defRPr sz="3500"/>
            </a:lvl1pPr>
          </a:lstStyle>
          <a:p>
            <a:endParaRPr lang="uk-UA" dirty="0"/>
          </a:p>
        </p:txBody>
      </p:sp>
      <p:sp>
        <p:nvSpPr>
          <p:cNvPr id="6" name="TextBox 5"/>
          <p:cNvSpPr txBox="1"/>
          <p:nvPr userDrawn="1"/>
        </p:nvSpPr>
        <p:spPr>
          <a:xfrm>
            <a:off x="951551" y="5001138"/>
            <a:ext cx="7381835" cy="1477328"/>
          </a:xfrm>
          <a:prstGeom prst="rect">
            <a:avLst/>
          </a:prstGeom>
          <a:noFill/>
        </p:spPr>
        <p:txBody>
          <a:bodyPr wrap="square" numCol="4" spcCol="144000" rtlCol="0">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USA HQ</a:t>
            </a:r>
            <a:br>
              <a:rPr kumimoji="0" lang="en-US" sz="1000" b="1"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Toll Free: 866-687-3588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+1-512-516-8880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Ukraine HQ</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+380-32-240-9090</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Bulgaria</a:t>
            </a:r>
            <a:r>
              <a:rPr kumimoji="0" lang="en-US" sz="1000" b="0" i="0" u="none" strike="noStrike" kern="1200" cap="none" spc="0" normalizeH="0" baseline="0" noProof="0" dirty="0">
                <a:ln>
                  <a:noFill/>
                </a:ln>
                <a:solidFill>
                  <a:srgbClr val="FFFFFF"/>
                </a:solidFill>
                <a:effectLst/>
                <a:uLnTx/>
                <a:uFillTx/>
                <a:latin typeface="Tahoma"/>
                <a:ea typeface="+mn-ea"/>
                <a:cs typeface="+mn-cs"/>
              </a:rPr>
              <a:t> </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+359-2-902-3760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Germany</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+49-69-2602-5857</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Netherlands</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+31-20-262-33-23 </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Poland</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+48-71-382-2800</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UK</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Tel: +44-207-544-8414 </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Tahoma"/>
              <a:ea typeface="+mn-ea"/>
              <a:cs typeface="+mn-cs"/>
            </a:endParaRP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EMAIL</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info@softserveinc.com</a:t>
            </a:r>
          </a:p>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Tahoma"/>
                <a:ea typeface="+mn-ea"/>
                <a:cs typeface="+mn-cs"/>
              </a:rPr>
              <a:t>WEBSITE:</a:t>
            </a:r>
            <a:br>
              <a:rPr kumimoji="0" lang="en-US" sz="1000" b="0" i="0" u="none" strike="noStrike" kern="1200" cap="none" spc="0" normalizeH="0" baseline="0" noProof="0" dirty="0">
                <a:ln>
                  <a:noFill/>
                </a:ln>
                <a:solidFill>
                  <a:srgbClr val="FFFFFF"/>
                </a:solidFill>
                <a:effectLst/>
                <a:uLnTx/>
                <a:uFillTx/>
                <a:latin typeface="Tahoma"/>
                <a:ea typeface="+mn-ea"/>
                <a:cs typeface="+mn-cs"/>
              </a:rPr>
            </a:br>
            <a:r>
              <a:rPr kumimoji="0" lang="en-US" sz="1000" b="0" i="0" u="none" strike="noStrike" kern="1200" cap="none" spc="0" normalizeH="0" baseline="0" noProof="0" dirty="0">
                <a:ln>
                  <a:noFill/>
                </a:ln>
                <a:solidFill>
                  <a:srgbClr val="FFFFFF"/>
                </a:solidFill>
                <a:effectLst/>
                <a:uLnTx/>
                <a:uFillTx/>
                <a:latin typeface="Tahoma"/>
                <a:ea typeface="+mn-ea"/>
                <a:cs typeface="+mn-cs"/>
              </a:rPr>
              <a:t>www.softserveinc.com</a:t>
            </a:r>
            <a:endParaRPr kumimoji="0" lang="uk-UA" sz="1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70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
        <p:nvSpPr>
          <p:cNvPr id="6" name="Текст 2"/>
          <p:cNvSpPr>
            <a:spLocks noGrp="1"/>
          </p:cNvSpPr>
          <p:nvPr>
            <p:ph idx="1"/>
          </p:nvPr>
        </p:nvSpPr>
        <p:spPr>
          <a:xfrm>
            <a:off x="416560" y="1232043"/>
            <a:ext cx="11369040"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spTree>
    <p:extLst>
      <p:ext uri="{BB962C8B-B14F-4D97-AF65-F5344CB8AC3E}">
        <p14:creationId xmlns:p14="http://schemas.microsoft.com/office/powerpoint/2010/main" val="3241052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322664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6560" y="1233488"/>
            <a:ext cx="11513503" cy="4391025"/>
          </a:xfrm>
        </p:spPr>
        <p:txBody>
          <a:bodyPr/>
          <a:lstStyle/>
          <a:p>
            <a:endParaRPr lang="uk-UA"/>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999086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1504527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4145" y="1233488"/>
            <a:ext cx="4728944"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4146" y="345774"/>
            <a:ext cx="4728944"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2549257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a:t>Click to add title</a:t>
            </a:r>
            <a:endParaRPr lang="uk-UA" dirty="0"/>
          </a:p>
        </p:txBody>
      </p:sp>
    </p:spTree>
    <p:extLst>
      <p:ext uri="{BB962C8B-B14F-4D97-AF65-F5344CB8AC3E}">
        <p14:creationId xmlns:p14="http://schemas.microsoft.com/office/powerpoint/2010/main" val="113600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a:prstGeom prst="rect">
            <a:avLst/>
          </a:prstGeo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a:prstGeom prst="rect">
            <a:avLst/>
          </a:prstGeom>
        </p:spPr>
        <p:txBody>
          <a:bodyPr anchor="b">
            <a:normAutofit/>
          </a:bodyPr>
          <a:lstStyle>
            <a:lvl1pPr marL="0" indent="0" algn="l">
              <a:defRPr sz="6500" baseline="0">
                <a:solidFill>
                  <a:schemeClr val="bg1"/>
                </a:solidFill>
              </a:defRPr>
            </a:lvl1pPr>
          </a:lstStyle>
          <a:p>
            <a:r>
              <a:rPr lang="en-US" dirty="0"/>
              <a:t>Click to add Title 65 </a:t>
            </a:r>
            <a:r>
              <a:rPr lang="en-US" dirty="0" err="1"/>
              <a:t>pt</a:t>
            </a:r>
            <a:endParaRPr lang="uk-UA" dirty="0"/>
          </a:p>
        </p:txBody>
      </p:sp>
    </p:spTree>
    <p:extLst>
      <p:ext uri="{BB962C8B-B14F-4D97-AF65-F5344CB8AC3E}">
        <p14:creationId xmlns:p14="http://schemas.microsoft.com/office/powerpoint/2010/main" val="4094339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a:prstGeom prst="rect">
            <a:avLst/>
          </a:prstGeo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a:prstGeom prst="rect">
            <a:avLst/>
          </a:prstGeom>
        </p:spPr>
        <p:txBody>
          <a:bodyPr anchor="b">
            <a:normAutofit/>
          </a:bodyPr>
          <a:lstStyle>
            <a:lvl1pPr marL="0" indent="0" algn="l">
              <a:defRPr sz="6500">
                <a:solidFill>
                  <a:schemeClr val="bg1"/>
                </a:solidFill>
              </a:defRPr>
            </a:lvl1pPr>
          </a:lstStyle>
          <a:p>
            <a:r>
              <a:rPr lang="en-US" dirty="0"/>
              <a:t>Click to add title</a:t>
            </a:r>
            <a:br>
              <a:rPr lang="en-US" dirty="0"/>
            </a:br>
            <a:r>
              <a:rPr lang="en-US" dirty="0"/>
              <a:t>65 </a:t>
            </a:r>
            <a:r>
              <a:rPr lang="en-US" dirty="0" err="1"/>
              <a:t>pt</a:t>
            </a:r>
            <a:endParaRPr lang="uk-UA" dirty="0"/>
          </a:p>
        </p:txBody>
      </p:sp>
    </p:spTree>
    <p:extLst>
      <p:ext uri="{BB962C8B-B14F-4D97-AF65-F5344CB8AC3E}">
        <p14:creationId xmlns:p14="http://schemas.microsoft.com/office/powerpoint/2010/main" val="316171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a:prstGeom prst="rect">
            <a:avLst/>
          </a:prstGeo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a:prstGeom prst="rect">
            <a:avLst/>
          </a:prstGeo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7" name="Text Placeholder 2"/>
          <p:cNvSpPr>
            <a:spLocks noGrp="1"/>
          </p:cNvSpPr>
          <p:nvPr>
            <p:ph type="body" idx="1"/>
          </p:nvPr>
        </p:nvSpPr>
        <p:spPr>
          <a:xfrm>
            <a:off x="412201" y="203465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spTree>
    <p:extLst>
      <p:ext uri="{BB962C8B-B14F-4D97-AF65-F5344CB8AC3E}">
        <p14:creationId xmlns:p14="http://schemas.microsoft.com/office/powerpoint/2010/main" val="76068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lvl1pPr>
          </a:lstStyle>
          <a:p>
            <a:r>
              <a:rPr lang="en-US" dirty="0"/>
              <a:t>Click to add title</a:t>
            </a:r>
            <a:endParaRPr lang="uk-UA" dirty="0"/>
          </a:p>
        </p:txBody>
      </p:sp>
      <p:sp>
        <p:nvSpPr>
          <p:cNvPr id="9" name="Текст 8"/>
          <p:cNvSpPr>
            <a:spLocks noGrp="1"/>
          </p:cNvSpPr>
          <p:nvPr>
            <p:ph type="body" sz="quarter" idx="10" hasCustomPrompt="1"/>
          </p:nvPr>
        </p:nvSpPr>
        <p:spPr>
          <a:xfrm>
            <a:off x="412202" y="2033697"/>
            <a:ext cx="11517861" cy="4563953"/>
          </a:xfrm>
          <a:prstGeom prst="rect">
            <a:avLst/>
          </a:prstGeo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Tree>
    <p:extLst>
      <p:ext uri="{BB962C8B-B14F-4D97-AF65-F5344CB8AC3E}">
        <p14:creationId xmlns:p14="http://schemas.microsoft.com/office/powerpoint/2010/main" val="1287469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2202" y="1233488"/>
            <a:ext cx="11346033" cy="525970"/>
          </a:xfrm>
          <a:prstGeom prst="rect">
            <a:avLst/>
          </a:prstGeom>
        </p:spPr>
        <p:txBody>
          <a:bodyPr>
            <a:noAutofit/>
          </a:bodyPr>
          <a:lstStyle>
            <a:lvl1pPr>
              <a:defRPr sz="3500"/>
            </a:lvl1pPr>
          </a:lstStyle>
          <a:p>
            <a:r>
              <a:rPr lang="en-US" dirty="0"/>
              <a:t>Click to add title</a:t>
            </a:r>
            <a:endParaRPr lang="uk-UA" dirty="0"/>
          </a:p>
        </p:txBody>
      </p:sp>
      <p:sp>
        <p:nvSpPr>
          <p:cNvPr id="3" name="Таблица 2"/>
          <p:cNvSpPr>
            <a:spLocks noGrp="1"/>
          </p:cNvSpPr>
          <p:nvPr>
            <p:ph type="tbl" sz="quarter" idx="10"/>
          </p:nvPr>
        </p:nvSpPr>
        <p:spPr>
          <a:xfrm>
            <a:off x="412202" y="2031338"/>
            <a:ext cx="11517861" cy="4545012"/>
          </a:xfrm>
          <a:prstGeom prst="rect">
            <a:avLst/>
          </a:prstGeom>
        </p:spPr>
        <p:txBody>
          <a:bodyPr/>
          <a:lstStyle/>
          <a:p>
            <a:endParaRPr lang="uk-UA"/>
          </a:p>
        </p:txBody>
      </p:sp>
    </p:spTree>
    <p:extLst>
      <p:ext uri="{BB962C8B-B14F-4D97-AF65-F5344CB8AC3E}">
        <p14:creationId xmlns:p14="http://schemas.microsoft.com/office/powerpoint/2010/main" val="3974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3" y="1231207"/>
            <a:ext cx="5536880" cy="637162"/>
          </a:xfrm>
          <a:prstGeom prst="rect">
            <a:avLst/>
          </a:prstGeom>
        </p:spPr>
        <p:txBody>
          <a:bodyPr anchor="b">
            <a:noAutofit/>
          </a:bodyPr>
          <a:lstStyle>
            <a:lvl1pPr>
              <a:defRPr sz="3500"/>
            </a:lvl1pPr>
          </a:lstStyle>
          <a:p>
            <a:r>
              <a:rPr lang="en-US" dirty="0"/>
              <a:t>Click to add title</a:t>
            </a:r>
            <a:endParaRPr lang="uk-UA" dirty="0"/>
          </a:p>
        </p:txBody>
      </p:sp>
      <p:sp>
        <p:nvSpPr>
          <p:cNvPr id="4"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240463" y="1233488"/>
            <a:ext cx="5688013" cy="5364162"/>
          </a:xfrm>
          <a:prstGeom prst="rect">
            <a:avLst/>
          </a:prstGeom>
        </p:spPr>
        <p:txBody>
          <a:bodyPr/>
          <a:lstStyle/>
          <a:p>
            <a:endParaRPr lang="uk-UA"/>
          </a:p>
        </p:txBody>
      </p:sp>
    </p:spTree>
    <p:extLst>
      <p:ext uri="{BB962C8B-B14F-4D97-AF65-F5344CB8AC3E}">
        <p14:creationId xmlns:p14="http://schemas.microsoft.com/office/powerpoint/2010/main" val="270204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5539337" cy="637162"/>
          </a:xfrm>
          <a:prstGeom prst="rect">
            <a:avLst/>
          </a:prstGeom>
        </p:spPr>
        <p:txBody>
          <a:bodyPr anchor="b">
            <a:noAutofit/>
          </a:bodyPr>
          <a:lstStyle>
            <a:lvl1pPr>
              <a:defRPr sz="3500"/>
            </a:lvl1pPr>
          </a:lstStyle>
          <a:p>
            <a:r>
              <a:rPr lang="en-US" dirty="0"/>
              <a:t>Click to add title</a:t>
            </a:r>
            <a:endParaRPr lang="uk-UA" dirty="0"/>
          </a:p>
        </p:txBody>
      </p:sp>
      <p:sp>
        <p:nvSpPr>
          <p:cNvPr id="7" name="Диаграмма 6"/>
          <p:cNvSpPr>
            <a:spLocks noGrp="1"/>
          </p:cNvSpPr>
          <p:nvPr>
            <p:ph type="chart" sz="quarter" idx="10"/>
          </p:nvPr>
        </p:nvSpPr>
        <p:spPr>
          <a:xfrm>
            <a:off x="6240463" y="1233488"/>
            <a:ext cx="5688019" cy="5364162"/>
          </a:xfrm>
          <a:prstGeom prst="rect">
            <a:avLst/>
          </a:prstGeom>
        </p:spPr>
        <p:txBody>
          <a:bodyPr/>
          <a:lstStyle/>
          <a:p>
            <a:endParaRPr lang="uk-UA"/>
          </a:p>
        </p:txBody>
      </p:sp>
      <p:sp>
        <p:nvSpPr>
          <p:cNvPr id="6" name="Текст 3"/>
          <p:cNvSpPr>
            <a:spLocks noGrp="1"/>
          </p:cNvSpPr>
          <p:nvPr>
            <p:ph type="body" sz="half" idx="2" hasCustomPrompt="1"/>
          </p:nvPr>
        </p:nvSpPr>
        <p:spPr>
          <a:xfrm>
            <a:off x="412203" y="2221356"/>
            <a:ext cx="5539336" cy="4376293"/>
          </a:xfrm>
          <a:prstGeom prst="rect">
            <a:avLst/>
          </a:prstGeo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Tree>
    <p:extLst>
      <p:ext uri="{BB962C8B-B14F-4D97-AF65-F5344CB8AC3E}">
        <p14:creationId xmlns:p14="http://schemas.microsoft.com/office/powerpoint/2010/main" val="99165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6.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412202" y="1268760"/>
            <a:ext cx="11352277" cy="460562"/>
          </a:xfrm>
          <a:prstGeom prst="rect">
            <a:avLst/>
          </a:prstGeom>
        </p:spPr>
        <p:txBody>
          <a:bodyPr vert="horz" lIns="91440" tIns="45720" rIns="91440" bIns="45720" rtlCol="0" anchor="ctr">
            <a:normAutofit/>
          </a:bodyPr>
          <a:lstStyle/>
          <a:p>
            <a:r>
              <a:rPr lang="en-US" dirty="0"/>
              <a:t>Click to add title</a:t>
            </a:r>
          </a:p>
        </p:txBody>
      </p:sp>
      <p:sp>
        <p:nvSpPr>
          <p:cNvPr id="14" name="Text Placeholder 2"/>
          <p:cNvSpPr>
            <a:spLocks noGrp="1"/>
          </p:cNvSpPr>
          <p:nvPr>
            <p:ph type="body" idx="1"/>
          </p:nvPr>
        </p:nvSpPr>
        <p:spPr>
          <a:xfrm>
            <a:off x="412201" y="2168332"/>
            <a:ext cx="11352277" cy="4351338"/>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p:txBody>
      </p:sp>
      <p:pic>
        <p:nvPicPr>
          <p:cNvPr id="25" name="Picture 24"/>
          <p:cNvPicPr>
            <a:picLocks noChangeAspect="1"/>
          </p:cNvPicPr>
          <p:nvPr userDrawn="1"/>
        </p:nvPicPr>
        <p:blipFill>
          <a:blip r:embed="rId14"/>
          <a:stretch>
            <a:fillRect/>
          </a:stretch>
        </p:blipFill>
        <p:spPr>
          <a:xfrm>
            <a:off x="273050" y="271780"/>
            <a:ext cx="11645900" cy="685800"/>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 id="2147483688" r:id="rId12"/>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6560" y="131308"/>
            <a:ext cx="11330708" cy="917741"/>
          </a:xfrm>
          <a:prstGeom prst="rect">
            <a:avLst/>
          </a:prstGeom>
        </p:spPr>
        <p:txBody>
          <a:bodyPr vert="horz" lIns="91440" tIns="45720" rIns="91440" bIns="45720" rtlCol="0" anchor="ctr">
            <a:normAutofit/>
          </a:bodyPr>
          <a:lstStyle/>
          <a:p>
            <a:r>
              <a:rPr lang="en-US" dirty="0"/>
              <a:t>Click to add title</a:t>
            </a:r>
            <a:endParaRPr lang="uk-UA" dirty="0"/>
          </a:p>
        </p:txBody>
      </p:sp>
      <p:sp>
        <p:nvSpPr>
          <p:cNvPr id="3" name="Текст 2"/>
          <p:cNvSpPr>
            <a:spLocks noGrp="1"/>
          </p:cNvSpPr>
          <p:nvPr>
            <p:ph type="body" idx="1"/>
          </p:nvPr>
        </p:nvSpPr>
        <p:spPr>
          <a:xfrm>
            <a:off x="416560" y="1160923"/>
            <a:ext cx="11330708" cy="3361410"/>
          </a:xfrm>
          <a:prstGeom prst="rect">
            <a:avLst/>
          </a:prstGeom>
        </p:spPr>
        <p:txBody>
          <a:bodyPr vert="horz" lIns="91440" tIns="45720" rIns="91440" bIns="45720" rtlCol="0">
            <a:normAutofit/>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a:t>
            </a:r>
            <a:r>
              <a:rPr lang="ru-RU" dirty="0"/>
              <a:t> </a:t>
            </a:r>
            <a:r>
              <a:rPr lang="en-US" dirty="0"/>
              <a:t>level</a:t>
            </a:r>
            <a:endParaRPr lang="uk-UA" dirty="0"/>
          </a:p>
        </p:txBody>
      </p:sp>
      <p:pic>
        <p:nvPicPr>
          <p:cNvPr id="9" name="Picture 8"/>
          <p:cNvPicPr>
            <a:picLocks noChangeAspect="1"/>
          </p:cNvPicPr>
          <p:nvPr userDrawn="1"/>
        </p:nvPicPr>
        <p:blipFill>
          <a:blip r:embed="rId7"/>
          <a:stretch>
            <a:fillRect/>
          </a:stretch>
        </p:blipFill>
        <p:spPr>
          <a:xfrm>
            <a:off x="463550" y="6031830"/>
            <a:ext cx="2878557" cy="419100"/>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889785" y="1097706"/>
            <a:ext cx="7631084" cy="1731039"/>
          </a:xfrm>
        </p:spPr>
        <p:txBody>
          <a:bodyPr/>
          <a:lstStyle/>
          <a:p>
            <a:r>
              <a:rPr lang="en-US" dirty="0"/>
              <a:t>Requirements</a:t>
            </a:r>
            <a:endParaRPr lang="uk-UA" dirty="0"/>
          </a:p>
        </p:txBody>
      </p:sp>
      <p:sp>
        <p:nvSpPr>
          <p:cNvPr id="5" name="Подзаголовок 4"/>
          <p:cNvSpPr>
            <a:spLocks noGrp="1"/>
          </p:cNvSpPr>
          <p:nvPr>
            <p:ph type="subTitle" idx="1"/>
          </p:nvPr>
        </p:nvSpPr>
        <p:spPr>
          <a:xfrm>
            <a:off x="977709" y="3194149"/>
            <a:ext cx="10478668" cy="454573"/>
          </a:xfrm>
        </p:spPr>
        <p:txBody>
          <a:bodyPr/>
          <a:lstStyle/>
          <a:p>
            <a:r>
              <a:rPr lang="en-US" dirty="0"/>
              <a:t>Module 3. </a:t>
            </a:r>
            <a:r>
              <a:rPr lang="en-US" dirty="0">
                <a:latin typeface="Tahoma" pitchFamily="34" charset="0"/>
                <a:ea typeface="Tahoma" pitchFamily="34" charset="0"/>
                <a:cs typeface="Tahoma" pitchFamily="34" charset="0"/>
              </a:rPr>
              <a:t>Excellent requirements</a:t>
            </a:r>
            <a:r>
              <a:rPr lang="en-US" dirty="0"/>
              <a:t> </a:t>
            </a:r>
            <a:endParaRPr lang="uk-UA" dirty="0"/>
          </a:p>
        </p:txBody>
      </p:sp>
    </p:spTree>
    <p:extLst>
      <p:ext uri="{BB962C8B-B14F-4D97-AF65-F5344CB8AC3E}">
        <p14:creationId xmlns:p14="http://schemas.microsoft.com/office/powerpoint/2010/main" val="215514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requirements</a:t>
            </a:r>
            <a:endParaRPr lang="en-US" dirty="0"/>
          </a:p>
        </p:txBody>
      </p:sp>
      <p:sp>
        <p:nvSpPr>
          <p:cNvPr id="5" name="Content Placeholder 1"/>
          <p:cNvSpPr>
            <a:spLocks noGrp="1"/>
          </p:cNvSpPr>
          <p:nvPr>
            <p:ph idx="1"/>
          </p:nvPr>
        </p:nvSpPr>
        <p:spPr>
          <a:xfrm>
            <a:off x="1846042" y="1549092"/>
            <a:ext cx="8390625" cy="3175308"/>
          </a:xfrm>
        </p:spPr>
        <p:txBody>
          <a:bodyPr>
            <a:noAutofit/>
          </a:bodyPr>
          <a:lstStyle/>
          <a:p>
            <a:r>
              <a:rPr lang="en-US" sz="2400" b="1" dirty="0">
                <a:solidFill>
                  <a:schemeClr val="tx2"/>
                </a:solidFill>
                <a:latin typeface="Candara" pitchFamily="34" charset="0"/>
                <a:ea typeface="Tahoma" pitchFamily="34" charset="0"/>
                <a:cs typeface="Tahoma" pitchFamily="34" charset="0"/>
              </a:rPr>
              <a:t>Specific</a:t>
            </a:r>
          </a:p>
          <a:p>
            <a:r>
              <a:rPr lang="en-US" sz="2400" b="1" dirty="0">
                <a:solidFill>
                  <a:schemeClr val="tx2"/>
                </a:solidFill>
                <a:latin typeface="Candara" pitchFamily="34" charset="0"/>
                <a:ea typeface="Tahoma" pitchFamily="34" charset="0"/>
                <a:cs typeface="Tahoma" pitchFamily="34" charset="0"/>
              </a:rPr>
              <a:t>Measurable</a:t>
            </a:r>
          </a:p>
          <a:p>
            <a:r>
              <a:rPr lang="en-US" sz="2400" b="1" dirty="0">
                <a:solidFill>
                  <a:schemeClr val="tx2"/>
                </a:solidFill>
                <a:latin typeface="Candara" pitchFamily="34" charset="0"/>
                <a:ea typeface="Tahoma" pitchFamily="34" charset="0"/>
                <a:cs typeface="Tahoma" pitchFamily="34" charset="0"/>
              </a:rPr>
              <a:t>Achievable</a:t>
            </a:r>
          </a:p>
          <a:p>
            <a:r>
              <a:rPr lang="en-US" sz="2400" b="1" dirty="0">
                <a:solidFill>
                  <a:schemeClr val="tx2"/>
                </a:solidFill>
                <a:latin typeface="Candara" pitchFamily="34" charset="0"/>
                <a:ea typeface="Tahoma" pitchFamily="34" charset="0"/>
                <a:cs typeface="Tahoma" pitchFamily="34" charset="0"/>
              </a:rPr>
              <a:t>Realistic</a:t>
            </a:r>
            <a:endParaRPr lang="en-US" sz="2400"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Time-Bound</a:t>
            </a:r>
          </a:p>
        </p:txBody>
      </p:sp>
      <p:sp>
        <p:nvSpPr>
          <p:cNvPr id="8" name="TextBox 7"/>
          <p:cNvSpPr txBox="1"/>
          <p:nvPr/>
        </p:nvSpPr>
        <p:spPr>
          <a:xfrm>
            <a:off x="6705601" y="6019801"/>
            <a:ext cx="3797835" cy="246221"/>
          </a:xfrm>
          <a:prstGeom prst="rect">
            <a:avLst/>
          </a:prstGeom>
          <a:noFill/>
        </p:spPr>
        <p:txBody>
          <a:bodyPr wrap="none" rtlCol="0">
            <a:spAutoFit/>
          </a:bodyPr>
          <a:lstStyle/>
          <a:p>
            <a:r>
              <a:rPr lang="en-US" sz="1000" i="1" dirty="0">
                <a:solidFill>
                  <a:schemeClr val="tx1">
                    <a:lumMod val="65000"/>
                    <a:lumOff val="35000"/>
                  </a:schemeClr>
                </a:solidFill>
                <a:latin typeface="Tahoma" pitchFamily="34" charset="0"/>
                <a:ea typeface="Tahoma" pitchFamily="34" charset="0"/>
                <a:cs typeface="Tahoma" pitchFamily="34" charset="0"/>
              </a:rPr>
              <a:t>* Latest two refer to constraints – not requirements themselves</a:t>
            </a:r>
          </a:p>
        </p:txBody>
      </p:sp>
    </p:spTree>
    <p:extLst>
      <p:ext uri="{BB962C8B-B14F-4D97-AF65-F5344CB8AC3E}">
        <p14:creationId xmlns:p14="http://schemas.microsoft.com/office/powerpoint/2010/main" val="1139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 Specific</a:t>
            </a:r>
            <a:endParaRPr lang="en-US" dirty="0"/>
          </a:p>
        </p:txBody>
      </p:sp>
      <p:sp>
        <p:nvSpPr>
          <p:cNvPr id="7" name="Content Placeholder 1"/>
          <p:cNvSpPr>
            <a:spLocks noGrp="1"/>
          </p:cNvSpPr>
          <p:nvPr>
            <p:ph idx="1"/>
          </p:nvPr>
        </p:nvSpPr>
        <p:spPr>
          <a:xfrm>
            <a:off x="1752600" y="1447800"/>
            <a:ext cx="8686800" cy="1219200"/>
          </a:xfrm>
        </p:spPr>
        <p:txBody>
          <a:bodyPr>
            <a:noAutofit/>
          </a:bodyPr>
          <a:lstStyle/>
          <a:p>
            <a:pPr>
              <a:buNone/>
            </a:pPr>
            <a:r>
              <a:rPr lang="en-US" sz="2000" b="1" dirty="0">
                <a:solidFill>
                  <a:schemeClr val="tx2"/>
                </a:solidFill>
                <a:latin typeface="Candara" pitchFamily="34" charset="0"/>
                <a:ea typeface="Tahoma" pitchFamily="34" charset="0"/>
                <a:cs typeface="Tahoma" pitchFamily="34" charset="0"/>
              </a:rPr>
              <a:t>Weak Requirements</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system must allow for security</a:t>
            </a:r>
          </a:p>
          <a:p>
            <a:r>
              <a:rPr lang="en-US" sz="2000" i="1" dirty="0">
                <a:solidFill>
                  <a:schemeClr val="tx2"/>
                </a:solidFill>
                <a:latin typeface="Candara" pitchFamily="34" charset="0"/>
                <a:ea typeface="Tahoma" pitchFamily="34" charset="0"/>
                <a:cs typeface="Tahoma" pitchFamily="34" charset="0"/>
              </a:rPr>
              <a:t>The report should display all the monthly data from the marketing department</a:t>
            </a:r>
          </a:p>
          <a:p>
            <a:pPr>
              <a:buNone/>
            </a:pPr>
            <a:endParaRPr lang="en-US" sz="2000" dirty="0">
              <a:solidFill>
                <a:schemeClr val="tx2"/>
              </a:solidFill>
              <a:latin typeface="Candara" pitchFamily="34" charset="0"/>
              <a:ea typeface="Tahoma" pitchFamily="34" charset="0"/>
              <a:cs typeface="Tahoma" pitchFamily="34" charset="0"/>
            </a:endParaRPr>
          </a:p>
          <a:p>
            <a:pPr>
              <a:buNone/>
            </a:pPr>
            <a:endParaRPr lang="en-US" sz="2000" b="1" dirty="0">
              <a:solidFill>
                <a:schemeClr val="tx2"/>
              </a:solidFill>
              <a:latin typeface="Candara" pitchFamily="34" charset="0"/>
              <a:ea typeface="Tahoma" pitchFamily="34" charset="0"/>
              <a:cs typeface="Tahoma" pitchFamily="34" charset="0"/>
            </a:endParaRPr>
          </a:p>
        </p:txBody>
      </p:sp>
      <p:sp>
        <p:nvSpPr>
          <p:cNvPr id="9" name="Rectangle 8"/>
          <p:cNvSpPr/>
          <p:nvPr/>
        </p:nvSpPr>
        <p:spPr>
          <a:xfrm>
            <a:off x="1752600" y="3472696"/>
            <a:ext cx="8686800" cy="1785104"/>
          </a:xfrm>
          <a:prstGeom prst="rect">
            <a:avLst/>
          </a:prstGeom>
        </p:spPr>
        <p:txBody>
          <a:bodyPr wrap="square">
            <a:spAutoFit/>
          </a:bodyPr>
          <a:lstStyle/>
          <a:p>
            <a:pPr>
              <a:buNone/>
            </a:pPr>
            <a:r>
              <a:rPr lang="en-US" sz="2000" b="1" dirty="0">
                <a:solidFill>
                  <a:schemeClr val="tx2"/>
                </a:solidFill>
                <a:latin typeface="Candara" pitchFamily="34" charset="0"/>
                <a:ea typeface="Tahoma" pitchFamily="34" charset="0"/>
                <a:cs typeface="Tahoma" pitchFamily="34" charset="0"/>
              </a:rPr>
              <a:t>Strong Requirements</a:t>
            </a:r>
            <a:r>
              <a:rPr lang="en-US" sz="2000" dirty="0">
                <a:solidFill>
                  <a:schemeClr val="tx2"/>
                </a:solidFill>
                <a:latin typeface="Candara" pitchFamily="34" charset="0"/>
                <a:ea typeface="Tahoma" pitchFamily="34" charset="0"/>
                <a:cs typeface="Tahoma" pitchFamily="34" charset="0"/>
              </a:rPr>
              <a:t>: </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system must allow for multiple levels of access to restricted data</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report shall contain the following columns: Total Sales for Month, Average Retail Price, Total Units Sold, Remaining Inventory, Total Cost of Goods Sold</a:t>
            </a:r>
          </a:p>
          <a:p>
            <a:pPr>
              <a:buNone/>
            </a:pPr>
            <a:endParaRPr lang="en-US" sz="2000"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1911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 Measurable</a:t>
            </a:r>
            <a:endParaRPr lang="en-US" dirty="0"/>
          </a:p>
        </p:txBody>
      </p:sp>
      <p:sp>
        <p:nvSpPr>
          <p:cNvPr id="7" name="Content Placeholder 1"/>
          <p:cNvSpPr>
            <a:spLocks noGrp="1"/>
          </p:cNvSpPr>
          <p:nvPr>
            <p:ph idx="1"/>
          </p:nvPr>
        </p:nvSpPr>
        <p:spPr>
          <a:xfrm>
            <a:off x="1752600" y="1447800"/>
            <a:ext cx="8686800" cy="1219200"/>
          </a:xfrm>
        </p:spPr>
        <p:txBody>
          <a:bodyPr>
            <a:noAutofit/>
          </a:bodyPr>
          <a:lstStyle/>
          <a:p>
            <a:pPr>
              <a:buNone/>
            </a:pPr>
            <a:r>
              <a:rPr lang="en-US" sz="2000" b="1" dirty="0">
                <a:solidFill>
                  <a:schemeClr val="tx2"/>
                </a:solidFill>
                <a:latin typeface="Candara" pitchFamily="34" charset="0"/>
                <a:ea typeface="Tahoma" pitchFamily="34" charset="0"/>
                <a:cs typeface="Tahoma" pitchFamily="34" charset="0"/>
              </a:rPr>
              <a:t>Weak Requirement</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system shall have an optimal response time for the end-user</a:t>
            </a:r>
          </a:p>
          <a:p>
            <a:endParaRPr lang="en-US" sz="2000" i="1" dirty="0">
              <a:solidFill>
                <a:schemeClr val="tx2"/>
              </a:solidFill>
              <a:latin typeface="Candara" pitchFamily="34" charset="0"/>
              <a:ea typeface="Tahoma" pitchFamily="34" charset="0"/>
              <a:cs typeface="Tahoma" pitchFamily="34" charset="0"/>
            </a:endParaRPr>
          </a:p>
          <a:p>
            <a:pPr>
              <a:buNone/>
            </a:pPr>
            <a:endParaRPr lang="en-US" sz="2000" dirty="0">
              <a:solidFill>
                <a:schemeClr val="tx2"/>
              </a:solidFill>
              <a:latin typeface="Candara" pitchFamily="34" charset="0"/>
              <a:ea typeface="Tahoma" pitchFamily="34" charset="0"/>
              <a:cs typeface="Tahoma" pitchFamily="34" charset="0"/>
            </a:endParaRPr>
          </a:p>
          <a:p>
            <a:pPr>
              <a:buNone/>
            </a:pPr>
            <a:endParaRPr lang="en-US" sz="2000" b="1" dirty="0">
              <a:solidFill>
                <a:schemeClr val="tx2"/>
              </a:solidFill>
              <a:latin typeface="Candara" pitchFamily="34" charset="0"/>
              <a:ea typeface="Tahoma" pitchFamily="34" charset="0"/>
              <a:cs typeface="Tahoma" pitchFamily="34" charset="0"/>
            </a:endParaRPr>
          </a:p>
        </p:txBody>
      </p:sp>
      <p:sp>
        <p:nvSpPr>
          <p:cNvPr id="9" name="Rectangle 8"/>
          <p:cNvSpPr/>
          <p:nvPr/>
        </p:nvSpPr>
        <p:spPr>
          <a:xfrm>
            <a:off x="1752600" y="3472697"/>
            <a:ext cx="8686800" cy="2092881"/>
          </a:xfrm>
          <a:prstGeom prst="rect">
            <a:avLst/>
          </a:prstGeom>
        </p:spPr>
        <p:txBody>
          <a:bodyPr wrap="square">
            <a:spAutoFit/>
          </a:bodyPr>
          <a:lstStyle/>
          <a:p>
            <a:pPr>
              <a:buNone/>
            </a:pPr>
            <a:r>
              <a:rPr lang="en-US" sz="2000" b="1" dirty="0">
                <a:solidFill>
                  <a:schemeClr val="tx2"/>
                </a:solidFill>
                <a:latin typeface="Candara" pitchFamily="34" charset="0"/>
                <a:ea typeface="Tahoma" pitchFamily="34" charset="0"/>
                <a:cs typeface="Tahoma" pitchFamily="34" charset="0"/>
              </a:rPr>
              <a:t>Strong Requirement</a:t>
            </a:r>
            <a:r>
              <a:rPr lang="en-US" sz="2000" dirty="0">
                <a:solidFill>
                  <a:schemeClr val="tx2"/>
                </a:solidFill>
                <a:latin typeface="Candara" pitchFamily="34" charset="0"/>
                <a:ea typeface="Tahoma" pitchFamily="34" charset="0"/>
                <a:cs typeface="Tahoma" pitchFamily="34" charset="0"/>
              </a:rPr>
              <a:t>: </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system shall have user response times on user click-events that are 5-seconds or less during business hours of 9AM-5PM, Mountain Time, Monday-Friday</a:t>
            </a:r>
          </a:p>
          <a:p>
            <a:pPr marL="228600" indent="-228600">
              <a:spcBef>
                <a:spcPts val="600"/>
              </a:spcBef>
              <a:buFont typeface="Wingdings" pitchFamily="2" charset="2"/>
              <a:buChar char="§"/>
            </a:pPr>
            <a:endParaRPr lang="en-US" sz="2000" i="1" dirty="0">
              <a:solidFill>
                <a:schemeClr val="tx2"/>
              </a:solidFill>
              <a:latin typeface="Candara" pitchFamily="34" charset="0"/>
              <a:ea typeface="Tahoma" pitchFamily="34" charset="0"/>
              <a:cs typeface="Tahoma" pitchFamily="34" charset="0"/>
            </a:endParaRPr>
          </a:p>
          <a:p>
            <a:pPr>
              <a:buNone/>
            </a:pPr>
            <a:endParaRPr lang="en-US" sz="2000"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13328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 Achievable</a:t>
            </a:r>
            <a:endParaRPr lang="en-US" dirty="0"/>
          </a:p>
        </p:txBody>
      </p:sp>
      <p:sp>
        <p:nvSpPr>
          <p:cNvPr id="7" name="Content Placeholder 1"/>
          <p:cNvSpPr>
            <a:spLocks noGrp="1"/>
          </p:cNvSpPr>
          <p:nvPr>
            <p:ph idx="1"/>
          </p:nvPr>
        </p:nvSpPr>
        <p:spPr>
          <a:xfrm>
            <a:off x="1752600" y="1447800"/>
            <a:ext cx="8686800" cy="1524000"/>
          </a:xfrm>
        </p:spPr>
        <p:txBody>
          <a:bodyPr>
            <a:noAutofit/>
          </a:bodyPr>
          <a:lstStyle/>
          <a:p>
            <a:pPr>
              <a:buNone/>
            </a:pPr>
            <a:r>
              <a:rPr lang="en-US" sz="2000" b="1" dirty="0">
                <a:solidFill>
                  <a:schemeClr val="tx2"/>
                </a:solidFill>
                <a:latin typeface="Candara" pitchFamily="34" charset="0"/>
                <a:ea typeface="Tahoma" pitchFamily="34" charset="0"/>
                <a:cs typeface="Tahoma" pitchFamily="34" charset="0"/>
              </a:rPr>
              <a:t>Weak Requirements</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watch shall be water resistant</a:t>
            </a:r>
          </a:p>
          <a:p>
            <a:r>
              <a:rPr lang="en-US" sz="2000" i="1" dirty="0">
                <a:solidFill>
                  <a:schemeClr val="tx2"/>
                </a:solidFill>
                <a:latin typeface="Candara" pitchFamily="34" charset="0"/>
                <a:ea typeface="Tahoma" pitchFamily="34" charset="0"/>
                <a:cs typeface="Tahoma" pitchFamily="34" charset="0"/>
              </a:rPr>
              <a:t>The resulting web site shall be so popular that it gets 1,000,000 hits within the first week</a:t>
            </a:r>
          </a:p>
          <a:p>
            <a:endParaRPr lang="en-US" sz="2000" i="1" dirty="0">
              <a:solidFill>
                <a:schemeClr val="tx2"/>
              </a:solidFill>
              <a:latin typeface="Candara" pitchFamily="34" charset="0"/>
              <a:ea typeface="Tahoma" pitchFamily="34" charset="0"/>
              <a:cs typeface="Tahoma" pitchFamily="34" charset="0"/>
            </a:endParaRPr>
          </a:p>
          <a:p>
            <a:pPr>
              <a:buNone/>
            </a:pPr>
            <a:endParaRPr lang="en-US" sz="2000" dirty="0">
              <a:solidFill>
                <a:schemeClr val="tx2"/>
              </a:solidFill>
              <a:latin typeface="Candara" pitchFamily="34" charset="0"/>
              <a:ea typeface="Tahoma" pitchFamily="34" charset="0"/>
              <a:cs typeface="Tahoma" pitchFamily="34" charset="0"/>
            </a:endParaRPr>
          </a:p>
          <a:p>
            <a:pPr>
              <a:buNone/>
            </a:pPr>
            <a:endParaRPr lang="en-US" sz="2000" b="1" dirty="0">
              <a:solidFill>
                <a:schemeClr val="tx2"/>
              </a:solidFill>
              <a:latin typeface="Candara" pitchFamily="34" charset="0"/>
              <a:ea typeface="Tahoma" pitchFamily="34" charset="0"/>
              <a:cs typeface="Tahoma" pitchFamily="34" charset="0"/>
            </a:endParaRPr>
          </a:p>
        </p:txBody>
      </p:sp>
      <p:sp>
        <p:nvSpPr>
          <p:cNvPr id="9" name="Rectangle 8"/>
          <p:cNvSpPr/>
          <p:nvPr/>
        </p:nvSpPr>
        <p:spPr>
          <a:xfrm>
            <a:off x="1752600" y="3472697"/>
            <a:ext cx="8686800" cy="2554545"/>
          </a:xfrm>
          <a:prstGeom prst="rect">
            <a:avLst/>
          </a:prstGeom>
        </p:spPr>
        <p:txBody>
          <a:bodyPr wrap="square">
            <a:spAutoFit/>
          </a:bodyPr>
          <a:lstStyle/>
          <a:p>
            <a:pPr>
              <a:buNone/>
            </a:pPr>
            <a:r>
              <a:rPr lang="en-US" sz="2000" b="1" dirty="0">
                <a:solidFill>
                  <a:schemeClr val="tx2"/>
                </a:solidFill>
                <a:latin typeface="Candara" pitchFamily="34" charset="0"/>
                <a:ea typeface="Tahoma" pitchFamily="34" charset="0"/>
                <a:cs typeface="Tahoma" pitchFamily="34" charset="0"/>
              </a:rPr>
              <a:t>Strong Requirements</a:t>
            </a:r>
            <a:r>
              <a:rPr lang="en-US" sz="2000" dirty="0">
                <a:solidFill>
                  <a:schemeClr val="tx2"/>
                </a:solidFill>
                <a:latin typeface="Candara" pitchFamily="34" charset="0"/>
                <a:ea typeface="Tahoma" pitchFamily="34" charset="0"/>
                <a:cs typeface="Tahoma" pitchFamily="34" charset="0"/>
              </a:rPr>
              <a:t>: </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watch shall be waterproof to an underwater depth of 12 meters</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resulting web site, when reviewed by XYZ site-rating agency, will receive at least a 3 out 5 rating in the category of ‘Fun websites to visit’</a:t>
            </a:r>
          </a:p>
          <a:p>
            <a:pPr marL="228600" indent="-228600">
              <a:spcBef>
                <a:spcPts val="600"/>
              </a:spcBef>
              <a:buFont typeface="Wingdings" pitchFamily="2" charset="2"/>
              <a:buChar char="§"/>
            </a:pPr>
            <a:endParaRPr lang="en-US" sz="2000" i="1" dirty="0">
              <a:solidFill>
                <a:schemeClr val="tx2"/>
              </a:solidFill>
              <a:latin typeface="Candara" pitchFamily="34" charset="0"/>
              <a:ea typeface="Tahoma" pitchFamily="34" charset="0"/>
              <a:cs typeface="Tahoma" pitchFamily="34" charset="0"/>
            </a:endParaRPr>
          </a:p>
          <a:p>
            <a:pPr marL="228600" indent="-228600">
              <a:spcBef>
                <a:spcPts val="600"/>
              </a:spcBef>
              <a:buFont typeface="Wingdings" pitchFamily="2" charset="2"/>
              <a:buChar char="§"/>
            </a:pPr>
            <a:endParaRPr lang="en-US" sz="2000" i="1" dirty="0">
              <a:solidFill>
                <a:schemeClr val="tx2"/>
              </a:solidFill>
              <a:latin typeface="Candara" pitchFamily="34" charset="0"/>
              <a:ea typeface="Tahoma" pitchFamily="34" charset="0"/>
              <a:cs typeface="Tahoma" pitchFamily="34" charset="0"/>
            </a:endParaRPr>
          </a:p>
          <a:p>
            <a:pPr>
              <a:buNone/>
            </a:pPr>
            <a:endParaRPr lang="en-US" sz="2000"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1551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 Realistic</a:t>
            </a:r>
            <a:endParaRPr lang="en-US" dirty="0"/>
          </a:p>
        </p:txBody>
      </p:sp>
      <p:sp>
        <p:nvSpPr>
          <p:cNvPr id="7" name="Content Placeholder 1"/>
          <p:cNvSpPr>
            <a:spLocks noGrp="1"/>
          </p:cNvSpPr>
          <p:nvPr>
            <p:ph idx="1"/>
          </p:nvPr>
        </p:nvSpPr>
        <p:spPr>
          <a:xfrm>
            <a:off x="1752600" y="1447800"/>
            <a:ext cx="8686800" cy="1524000"/>
          </a:xfrm>
        </p:spPr>
        <p:txBody>
          <a:bodyPr>
            <a:noAutofit/>
          </a:bodyPr>
          <a:lstStyle/>
          <a:p>
            <a:pPr>
              <a:buNone/>
            </a:pPr>
            <a:r>
              <a:rPr lang="en-US" sz="2000" b="1" dirty="0">
                <a:solidFill>
                  <a:schemeClr val="tx2"/>
                </a:solidFill>
                <a:latin typeface="Candara" pitchFamily="34" charset="0"/>
                <a:ea typeface="Tahoma" pitchFamily="34" charset="0"/>
                <a:cs typeface="Tahoma" pitchFamily="34" charset="0"/>
              </a:rPr>
              <a:t>Weak Requirement</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marketing sales report will be delivered into production on or before November 1, 2008</a:t>
            </a:r>
          </a:p>
          <a:p>
            <a:pPr>
              <a:buNone/>
            </a:pPr>
            <a:endParaRPr lang="en-US" sz="2000" dirty="0">
              <a:solidFill>
                <a:schemeClr val="tx2"/>
              </a:solidFill>
              <a:latin typeface="Candara" pitchFamily="34" charset="0"/>
              <a:ea typeface="Tahoma" pitchFamily="34" charset="0"/>
              <a:cs typeface="Tahoma" pitchFamily="34" charset="0"/>
            </a:endParaRPr>
          </a:p>
          <a:p>
            <a:pPr>
              <a:buNone/>
            </a:pPr>
            <a:endParaRPr lang="en-US" sz="2000" b="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66577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SMART – Time-bound</a:t>
            </a:r>
            <a:endParaRPr lang="en-US" dirty="0"/>
          </a:p>
        </p:txBody>
      </p:sp>
      <p:sp>
        <p:nvSpPr>
          <p:cNvPr id="7" name="Content Placeholder 1"/>
          <p:cNvSpPr>
            <a:spLocks noGrp="1"/>
          </p:cNvSpPr>
          <p:nvPr>
            <p:ph idx="1"/>
          </p:nvPr>
        </p:nvSpPr>
        <p:spPr>
          <a:xfrm>
            <a:off x="1752600" y="1447800"/>
            <a:ext cx="8686800" cy="1524000"/>
          </a:xfrm>
        </p:spPr>
        <p:txBody>
          <a:bodyPr>
            <a:noAutofit/>
          </a:bodyPr>
          <a:lstStyle/>
          <a:p>
            <a:pPr>
              <a:buNone/>
            </a:pPr>
            <a:r>
              <a:rPr lang="en-US" sz="2000" b="1" dirty="0">
                <a:solidFill>
                  <a:schemeClr val="tx2"/>
                </a:solidFill>
                <a:latin typeface="Candara" pitchFamily="34" charset="0"/>
                <a:ea typeface="Tahoma" pitchFamily="34" charset="0"/>
                <a:cs typeface="Tahoma" pitchFamily="34" charset="0"/>
              </a:rPr>
              <a:t>Weak Requirements</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report will be available soon after month-end close</a:t>
            </a:r>
          </a:p>
          <a:p>
            <a:endParaRPr lang="en-US" sz="2000" i="1" dirty="0">
              <a:solidFill>
                <a:schemeClr val="tx2"/>
              </a:solidFill>
              <a:latin typeface="Candara" pitchFamily="34" charset="0"/>
              <a:ea typeface="Tahoma" pitchFamily="34" charset="0"/>
              <a:cs typeface="Tahoma" pitchFamily="34" charset="0"/>
            </a:endParaRPr>
          </a:p>
          <a:p>
            <a:pPr>
              <a:buNone/>
            </a:pPr>
            <a:endParaRPr lang="en-US" sz="2000" dirty="0">
              <a:solidFill>
                <a:schemeClr val="tx2"/>
              </a:solidFill>
              <a:latin typeface="Candara" pitchFamily="34" charset="0"/>
              <a:ea typeface="Tahoma" pitchFamily="34" charset="0"/>
              <a:cs typeface="Tahoma" pitchFamily="34" charset="0"/>
            </a:endParaRPr>
          </a:p>
          <a:p>
            <a:pPr>
              <a:buNone/>
            </a:pPr>
            <a:endParaRPr lang="en-US" sz="2000" b="1" dirty="0">
              <a:solidFill>
                <a:schemeClr val="tx2"/>
              </a:solidFill>
              <a:latin typeface="Candara" pitchFamily="34" charset="0"/>
              <a:ea typeface="Tahoma" pitchFamily="34" charset="0"/>
              <a:cs typeface="Tahoma" pitchFamily="34" charset="0"/>
            </a:endParaRPr>
          </a:p>
        </p:txBody>
      </p:sp>
      <p:sp>
        <p:nvSpPr>
          <p:cNvPr id="9" name="Rectangle 8"/>
          <p:cNvSpPr/>
          <p:nvPr/>
        </p:nvSpPr>
        <p:spPr>
          <a:xfrm>
            <a:off x="1752600" y="3472697"/>
            <a:ext cx="8686800" cy="2169825"/>
          </a:xfrm>
          <a:prstGeom prst="rect">
            <a:avLst/>
          </a:prstGeom>
        </p:spPr>
        <p:txBody>
          <a:bodyPr wrap="square">
            <a:spAutoFit/>
          </a:bodyPr>
          <a:lstStyle/>
          <a:p>
            <a:pPr>
              <a:buNone/>
            </a:pPr>
            <a:r>
              <a:rPr lang="en-US" sz="2000" b="1" dirty="0">
                <a:solidFill>
                  <a:schemeClr val="tx2"/>
                </a:solidFill>
                <a:latin typeface="Candara" pitchFamily="34" charset="0"/>
                <a:ea typeface="Tahoma" pitchFamily="34" charset="0"/>
                <a:cs typeface="Tahoma" pitchFamily="34" charset="0"/>
              </a:rPr>
              <a:t>Strong Requirements</a:t>
            </a:r>
            <a:r>
              <a:rPr lang="en-US" sz="2000" dirty="0">
                <a:solidFill>
                  <a:schemeClr val="tx2"/>
                </a:solidFill>
                <a:latin typeface="Candara" pitchFamily="34" charset="0"/>
                <a:ea typeface="Tahoma" pitchFamily="34" charset="0"/>
                <a:cs typeface="Tahoma" pitchFamily="34" charset="0"/>
              </a:rPr>
              <a:t>: </a:t>
            </a:r>
          </a:p>
          <a:p>
            <a:pPr marL="228600" indent="-228600">
              <a:spcBef>
                <a:spcPts val="600"/>
              </a:spcBef>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report will be available by noon on the first business day after the successful completion of the month-end accounting reports</a:t>
            </a:r>
          </a:p>
          <a:p>
            <a:pPr marL="228600" indent="-228600">
              <a:spcBef>
                <a:spcPts val="600"/>
              </a:spcBef>
              <a:buFont typeface="Wingdings" pitchFamily="2" charset="2"/>
              <a:buChar char="§"/>
            </a:pPr>
            <a:endParaRPr lang="en-US" sz="2000" i="1" dirty="0">
              <a:solidFill>
                <a:schemeClr val="tx2"/>
              </a:solidFill>
              <a:latin typeface="Candara" pitchFamily="34" charset="0"/>
              <a:ea typeface="Tahoma" pitchFamily="34" charset="0"/>
              <a:cs typeface="Tahoma" pitchFamily="34" charset="0"/>
            </a:endParaRPr>
          </a:p>
          <a:p>
            <a:pPr marL="228600" indent="-228600">
              <a:spcBef>
                <a:spcPts val="600"/>
              </a:spcBef>
              <a:buFont typeface="Wingdings" pitchFamily="2" charset="2"/>
              <a:buChar char="§"/>
            </a:pPr>
            <a:endParaRPr lang="en-US" sz="2000" i="1" dirty="0">
              <a:solidFill>
                <a:schemeClr val="tx2"/>
              </a:solidFill>
              <a:latin typeface="Candara" pitchFamily="34" charset="0"/>
              <a:ea typeface="Tahoma" pitchFamily="34" charset="0"/>
              <a:cs typeface="Tahoma" pitchFamily="34" charset="0"/>
            </a:endParaRPr>
          </a:p>
          <a:p>
            <a:pPr>
              <a:buNone/>
            </a:pPr>
            <a:endParaRPr lang="en-US" sz="2000"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54528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Other characteristics</a:t>
            </a:r>
            <a:endParaRPr lang="en-US" dirty="0"/>
          </a:p>
        </p:txBody>
      </p:sp>
      <p:sp>
        <p:nvSpPr>
          <p:cNvPr id="5" name="Content Placeholder 1"/>
          <p:cNvSpPr>
            <a:spLocks noGrp="1"/>
          </p:cNvSpPr>
          <p:nvPr>
            <p:ph idx="1"/>
          </p:nvPr>
        </p:nvSpPr>
        <p:spPr>
          <a:xfrm>
            <a:off x="1846042" y="1549092"/>
            <a:ext cx="2116359" cy="2337108"/>
          </a:xfrm>
        </p:spPr>
        <p:txBody>
          <a:bodyPr>
            <a:noAutofit/>
          </a:bodyPr>
          <a:lstStyle/>
          <a:p>
            <a:r>
              <a:rPr lang="en-US" sz="2000" b="1" dirty="0">
                <a:solidFill>
                  <a:schemeClr val="tx2"/>
                </a:solidFill>
                <a:latin typeface="Candara" pitchFamily="34" charset="0"/>
                <a:ea typeface="Tahoma" pitchFamily="34" charset="0"/>
                <a:cs typeface="Tahoma" pitchFamily="34" charset="0"/>
              </a:rPr>
              <a:t>Atomic</a:t>
            </a:r>
          </a:p>
          <a:p>
            <a:r>
              <a:rPr lang="en-US" sz="2000" b="1" dirty="0">
                <a:solidFill>
                  <a:schemeClr val="tx2"/>
                </a:solidFill>
                <a:latin typeface="Candara" pitchFamily="34" charset="0"/>
                <a:ea typeface="Tahoma" pitchFamily="34" charset="0"/>
                <a:cs typeface="Tahoma" pitchFamily="34" charset="0"/>
              </a:rPr>
              <a:t>Unique</a:t>
            </a:r>
          </a:p>
          <a:p>
            <a:r>
              <a:rPr lang="en-US" sz="2000" b="1" dirty="0">
                <a:solidFill>
                  <a:schemeClr val="tx2"/>
                </a:solidFill>
                <a:latin typeface="Candara" pitchFamily="34" charset="0"/>
                <a:ea typeface="Tahoma" pitchFamily="34" charset="0"/>
                <a:cs typeface="Tahoma" pitchFamily="34" charset="0"/>
              </a:rPr>
              <a:t>Legal</a:t>
            </a:r>
          </a:p>
          <a:p>
            <a:r>
              <a:rPr lang="en-US" sz="2000" b="1" dirty="0">
                <a:solidFill>
                  <a:schemeClr val="tx2"/>
                </a:solidFill>
                <a:latin typeface="Candara" pitchFamily="34" charset="0"/>
                <a:ea typeface="Tahoma" pitchFamily="34" charset="0"/>
                <a:cs typeface="Tahoma" pitchFamily="34" charset="0"/>
              </a:rPr>
              <a:t>Clear</a:t>
            </a:r>
            <a:endParaRPr lang="en-US" sz="2000"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Precise</a:t>
            </a:r>
          </a:p>
          <a:p>
            <a:r>
              <a:rPr lang="en-US" sz="2000" b="1" dirty="0">
                <a:solidFill>
                  <a:schemeClr val="tx2"/>
                </a:solidFill>
                <a:latin typeface="Candara" pitchFamily="34" charset="0"/>
                <a:ea typeface="Tahoma" pitchFamily="34" charset="0"/>
                <a:cs typeface="Tahoma" pitchFamily="34" charset="0"/>
              </a:rPr>
              <a:t>Abstract</a:t>
            </a:r>
          </a:p>
        </p:txBody>
      </p:sp>
      <p:sp>
        <p:nvSpPr>
          <p:cNvPr id="6" name="Rectangle 5"/>
          <p:cNvSpPr/>
          <p:nvPr/>
        </p:nvSpPr>
        <p:spPr>
          <a:xfrm>
            <a:off x="4116256" y="1100078"/>
            <a:ext cx="1293944" cy="2862322"/>
          </a:xfrm>
          <a:prstGeom prst="rect">
            <a:avLst/>
          </a:prstGeom>
        </p:spPr>
        <p:txBody>
          <a:bodyPr wrap="none">
            <a:spAutoFit/>
          </a:bodyPr>
          <a:lstStyle/>
          <a:p>
            <a:r>
              <a:rPr lang="en-US" sz="18000" dirty="0">
                <a:solidFill>
                  <a:schemeClr val="tx2"/>
                </a:solidFill>
                <a:latin typeface="Tahoma" pitchFamily="34" charset="0"/>
                <a:ea typeface="Tahoma" pitchFamily="34" charset="0"/>
                <a:cs typeface="Tahoma" pitchFamily="34" charset="0"/>
              </a:rPr>
              <a:t>}</a:t>
            </a:r>
            <a:endParaRPr lang="en-US" sz="18000" dirty="0">
              <a:solidFill>
                <a:schemeClr val="tx2"/>
              </a:solidFill>
            </a:endParaRPr>
          </a:p>
        </p:txBody>
      </p:sp>
      <p:sp>
        <p:nvSpPr>
          <p:cNvPr id="7" name="Content Placeholder 1"/>
          <p:cNvSpPr txBox="1">
            <a:spLocks/>
          </p:cNvSpPr>
          <p:nvPr/>
        </p:nvSpPr>
        <p:spPr>
          <a:xfrm>
            <a:off x="1846042" y="4114800"/>
            <a:ext cx="2649759" cy="1219200"/>
          </a:xfrm>
          <a:prstGeom prst="rect">
            <a:avLst/>
          </a:prstGeom>
        </p:spPr>
        <p:txBody>
          <a:bodyPr vert="horz" lIns="91440" tIns="45720" rIns="91440" bIns="45720" rtlCol="0">
            <a:noAutofit/>
          </a:bodyPr>
          <a:lstStyle/>
          <a:p>
            <a:pPr marL="228600" indent="-228600">
              <a:spcBef>
                <a:spcPct val="20000"/>
              </a:spcBef>
              <a:buClr>
                <a:srgbClr val="32469A"/>
              </a:buClr>
              <a:buFont typeface="Calibri" pitchFamily="34" charset="0"/>
              <a:buChar char="▪"/>
            </a:pPr>
            <a:r>
              <a:rPr lang="en-US" sz="2000" b="1" dirty="0">
                <a:solidFill>
                  <a:schemeClr val="tx2"/>
                </a:solidFill>
                <a:latin typeface="Candara" pitchFamily="34" charset="0"/>
                <a:ea typeface="Tahoma" pitchFamily="34" charset="0"/>
                <a:cs typeface="Tahoma" pitchFamily="34" charset="0"/>
              </a:rPr>
              <a:t>Non-redundant</a:t>
            </a:r>
          </a:p>
          <a:p>
            <a:pPr marL="228600" indent="-228600">
              <a:spcBef>
                <a:spcPct val="20000"/>
              </a:spcBef>
              <a:buClr>
                <a:srgbClr val="32469A"/>
              </a:buClr>
              <a:buFont typeface="Calibri" pitchFamily="34" charset="0"/>
              <a:buChar char="▪"/>
            </a:pPr>
            <a:r>
              <a:rPr lang="en-US" sz="2000" b="1" dirty="0">
                <a:solidFill>
                  <a:schemeClr val="tx2"/>
                </a:solidFill>
                <a:latin typeface="Candara" pitchFamily="34" charset="0"/>
                <a:ea typeface="Tahoma" pitchFamily="34" charset="0"/>
                <a:cs typeface="Tahoma" pitchFamily="34" charset="0"/>
              </a:rPr>
              <a:t>Modular</a:t>
            </a:r>
          </a:p>
          <a:p>
            <a:pPr marL="228600" indent="-228600">
              <a:spcBef>
                <a:spcPct val="20000"/>
              </a:spcBef>
              <a:buClr>
                <a:srgbClr val="32469A"/>
              </a:buClr>
              <a:buFont typeface="Calibri" pitchFamily="34" charset="0"/>
              <a:buChar char="▪"/>
            </a:pPr>
            <a:r>
              <a:rPr lang="en-US" sz="2000" b="1" dirty="0">
                <a:solidFill>
                  <a:schemeClr val="tx2"/>
                </a:solidFill>
                <a:latin typeface="Candara" pitchFamily="34" charset="0"/>
                <a:ea typeface="Tahoma" pitchFamily="34" charset="0"/>
                <a:cs typeface="Tahoma" pitchFamily="34" charset="0"/>
              </a:rPr>
              <a:t>Structured</a:t>
            </a:r>
          </a:p>
        </p:txBody>
      </p:sp>
      <p:sp>
        <p:nvSpPr>
          <p:cNvPr id="9" name="Rectangle 8"/>
          <p:cNvSpPr/>
          <p:nvPr/>
        </p:nvSpPr>
        <p:spPr>
          <a:xfrm>
            <a:off x="4152782" y="3810000"/>
            <a:ext cx="800219" cy="1631216"/>
          </a:xfrm>
          <a:prstGeom prst="rect">
            <a:avLst/>
          </a:prstGeom>
        </p:spPr>
        <p:txBody>
          <a:bodyPr wrap="none">
            <a:spAutoFit/>
          </a:bodyPr>
          <a:lstStyle/>
          <a:p>
            <a:r>
              <a:rPr lang="en-US" sz="10000" dirty="0">
                <a:solidFill>
                  <a:schemeClr val="tx2"/>
                </a:solidFill>
                <a:latin typeface="Tahoma" pitchFamily="34" charset="0"/>
                <a:ea typeface="Tahoma" pitchFamily="34" charset="0"/>
                <a:cs typeface="Tahoma" pitchFamily="34" charset="0"/>
              </a:rPr>
              <a:t>}</a:t>
            </a:r>
            <a:endParaRPr lang="en-US" sz="10000" dirty="0">
              <a:solidFill>
                <a:schemeClr val="tx2"/>
              </a:solidFill>
            </a:endParaRPr>
          </a:p>
        </p:txBody>
      </p:sp>
      <p:sp>
        <p:nvSpPr>
          <p:cNvPr id="10" name="TextBox 9"/>
          <p:cNvSpPr txBox="1"/>
          <p:nvPr/>
        </p:nvSpPr>
        <p:spPr>
          <a:xfrm>
            <a:off x="5410200" y="2438400"/>
            <a:ext cx="3889206" cy="400110"/>
          </a:xfrm>
          <a:prstGeom prst="rect">
            <a:avLst/>
          </a:prstGeom>
          <a:noFill/>
        </p:spPr>
        <p:txBody>
          <a:bodyPr wrap="none" rtlCol="0">
            <a:spAutoFit/>
          </a:bodyPr>
          <a:lstStyle/>
          <a:p>
            <a:r>
              <a:rPr lang="en-US" sz="2000" dirty="0">
                <a:solidFill>
                  <a:schemeClr val="tx2"/>
                </a:solidFill>
                <a:latin typeface="Candara" pitchFamily="34" charset="0"/>
                <a:ea typeface="Tahoma" pitchFamily="34" charset="0"/>
                <a:cs typeface="Tahoma" pitchFamily="34" charset="0"/>
              </a:rPr>
              <a:t>singular standalone requirements</a:t>
            </a:r>
            <a:endParaRPr lang="en-US" sz="2000" dirty="0">
              <a:solidFill>
                <a:schemeClr val="tx2"/>
              </a:solidFill>
              <a:latin typeface="Candara" pitchFamily="34" charset="0"/>
            </a:endParaRPr>
          </a:p>
        </p:txBody>
      </p:sp>
      <p:sp>
        <p:nvSpPr>
          <p:cNvPr id="11" name="TextBox 10"/>
          <p:cNvSpPr txBox="1"/>
          <p:nvPr/>
        </p:nvSpPr>
        <p:spPr>
          <a:xfrm>
            <a:off x="5410200" y="4419600"/>
            <a:ext cx="3568606" cy="400110"/>
          </a:xfrm>
          <a:prstGeom prst="rect">
            <a:avLst/>
          </a:prstGeom>
          <a:noFill/>
        </p:spPr>
        <p:txBody>
          <a:bodyPr wrap="none" rtlCol="0">
            <a:spAutoFit/>
          </a:bodyPr>
          <a:lstStyle/>
          <a:p>
            <a:r>
              <a:rPr lang="en-US" sz="2000" dirty="0">
                <a:solidFill>
                  <a:schemeClr val="tx2"/>
                </a:solidFill>
                <a:latin typeface="Candara" pitchFamily="34" charset="0"/>
                <a:ea typeface="Tahoma" pitchFamily="34" charset="0"/>
                <a:cs typeface="Tahoma" pitchFamily="34" charset="0"/>
              </a:rPr>
              <a:t>set of requirements as a whole</a:t>
            </a:r>
            <a:endParaRPr lang="en-US" sz="2000" dirty="0">
              <a:solidFill>
                <a:schemeClr val="tx2"/>
              </a:solidFill>
              <a:latin typeface="Candara" pitchFamily="34" charset="0"/>
            </a:endParaRPr>
          </a:p>
        </p:txBody>
      </p:sp>
    </p:spTree>
    <p:extLst>
      <p:ext uri="{BB962C8B-B14F-4D97-AF65-F5344CB8AC3E}">
        <p14:creationId xmlns:p14="http://schemas.microsoft.com/office/powerpoint/2010/main" val="71950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#1</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Avoid ambiguity</a:t>
            </a:r>
            <a:endParaRPr lang="en-US" sz="2400" dirty="0">
              <a:solidFill>
                <a:schemeClr val="tx2"/>
              </a:solidFill>
              <a:latin typeface="Candara" pitchFamily="34" charset="0"/>
              <a:ea typeface="Tahoma" pitchFamily="34" charset="0"/>
              <a:cs typeface="Tahoma" pitchFamily="34" charset="0"/>
            </a:endParaRPr>
          </a:p>
          <a:p>
            <a:pPr>
              <a:buNone/>
            </a:pPr>
            <a:r>
              <a:rPr lang="en-US" sz="2000" b="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same subsystem shall also be able to generate a visible or audible caution/warning signal for the attention of the co-pilot or navigator</a:t>
            </a:r>
          </a:p>
          <a:p>
            <a:pPr>
              <a:buNone/>
            </a:pPr>
            <a:endParaRPr lang="en-US" sz="2400"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Don't make multiple requirements</a:t>
            </a:r>
          </a:p>
          <a:p>
            <a:pPr>
              <a:buNone/>
            </a:pPr>
            <a:r>
              <a:rPr lang="en-US" sz="2400" i="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battery low warning lamp shall light up when the voltage drops below 3.6 volts, and the current workspace or input data shall be saved</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35244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#2</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Don't build in let-out clauses</a:t>
            </a:r>
            <a:endParaRPr lang="en-US" sz="2400" dirty="0">
              <a:solidFill>
                <a:schemeClr val="tx2"/>
              </a:solidFill>
              <a:latin typeface="Candara" pitchFamily="34" charset="0"/>
              <a:ea typeface="Tahoma" pitchFamily="34" charset="0"/>
              <a:cs typeface="Tahoma" pitchFamily="34" charset="0"/>
            </a:endParaRPr>
          </a:p>
          <a:p>
            <a:pPr>
              <a:buNone/>
            </a:pPr>
            <a:r>
              <a:rPr lang="en-US" sz="2000" b="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fire alarm shall always be sounded when smoke is detected, unless the alarm is being tested or the engineer has suppressed the alarm</a:t>
            </a:r>
          </a:p>
          <a:p>
            <a:pPr>
              <a:buNone/>
            </a:pPr>
            <a:endParaRPr lang="en-US" sz="2400"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Don't ramble </a:t>
            </a:r>
          </a:p>
          <a:p>
            <a:pPr>
              <a:buNone/>
            </a:pPr>
            <a:r>
              <a:rPr lang="en-US" sz="2000" i="1" dirty="0">
                <a:solidFill>
                  <a:schemeClr val="tx2"/>
                </a:solidFill>
                <a:latin typeface="Candara" pitchFamily="34" charset="0"/>
                <a:ea typeface="Tahoma" pitchFamily="34" charset="0"/>
                <a:cs typeface="Tahoma" pitchFamily="34" charset="0"/>
              </a:rPr>
              <a:t>	The system shall provide general word processing facilities which shall be easy to use by untrained staff and shall run on a thin Ethernet Local Area Network wired into the overhead ducting with integrated interface cards housed in each system together with additional memory if that should be necessary.</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1087036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#3</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Don't design the system</a:t>
            </a:r>
            <a:endParaRPr lang="en-US" sz="2400" dirty="0">
              <a:solidFill>
                <a:schemeClr val="tx2"/>
              </a:solidFill>
              <a:latin typeface="Candara" pitchFamily="34" charset="0"/>
              <a:ea typeface="Tahoma" pitchFamily="34" charset="0"/>
              <a:cs typeface="Tahoma" pitchFamily="34" charset="0"/>
            </a:endParaRPr>
          </a:p>
          <a:p>
            <a:pPr>
              <a:buNone/>
            </a:pPr>
            <a:r>
              <a:rPr lang="en-US" sz="2000" b="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antenna shall be capable of receiving FM signals, using a copper core with nylon armoring and a waterproof hardened rubber shield</a:t>
            </a:r>
          </a:p>
          <a:p>
            <a:pPr>
              <a:buNone/>
            </a:pPr>
            <a:endParaRPr lang="en-US" sz="2400"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Don't mix requirements and design</a:t>
            </a:r>
          </a:p>
          <a:p>
            <a:pPr>
              <a:buNone/>
            </a:pPr>
            <a:r>
              <a:rPr lang="en-US" sz="2000" i="1" dirty="0">
                <a:solidFill>
                  <a:schemeClr val="tx2"/>
                </a:solidFill>
                <a:latin typeface="Candara" pitchFamily="34" charset="0"/>
                <a:ea typeface="Tahoma" pitchFamily="34" charset="0"/>
                <a:cs typeface="Tahoma" pitchFamily="34" charset="0"/>
              </a:rPr>
              <a:t>	The user shall be able to view the currently selected channel number which shall be displayed in 14pt Swiss type on an LCD panel tested to Federal Regulation Standard 567-89 and mounted with shockproof rubber washers</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2003595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Agenda</a:t>
            </a:r>
            <a:endParaRPr lang="uk-UA"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5104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#4</a:t>
            </a:r>
            <a:endParaRPr lang="en-US" dirty="0"/>
          </a:p>
        </p:txBody>
      </p:sp>
      <p:sp>
        <p:nvSpPr>
          <p:cNvPr id="6" name="Content Placeholder 1"/>
          <p:cNvSpPr>
            <a:spLocks noGrp="1"/>
          </p:cNvSpPr>
          <p:nvPr>
            <p:ph idx="1"/>
          </p:nvPr>
        </p:nvSpPr>
        <p:spPr>
          <a:xfrm>
            <a:off x="1600200" y="1371600"/>
            <a:ext cx="8991600" cy="4876800"/>
          </a:xfrm>
        </p:spPr>
        <p:txBody>
          <a:bodyPr>
            <a:normAutofit/>
          </a:bodyPr>
          <a:lstStyle/>
          <a:p>
            <a:r>
              <a:rPr lang="en-US" sz="2400" b="1" dirty="0">
                <a:solidFill>
                  <a:schemeClr val="tx2"/>
                </a:solidFill>
                <a:latin typeface="Candara" pitchFamily="34" charset="0"/>
                <a:ea typeface="Tahoma" pitchFamily="34" charset="0"/>
                <a:cs typeface="Tahoma" pitchFamily="34" charset="0"/>
              </a:rPr>
              <a:t>Don't mix requirements and plans</a:t>
            </a:r>
            <a:endParaRPr lang="en-US" sz="2400" dirty="0">
              <a:solidFill>
                <a:schemeClr val="tx2"/>
              </a:solidFill>
              <a:latin typeface="Candara" pitchFamily="34" charset="0"/>
              <a:ea typeface="Tahoma" pitchFamily="34" charset="0"/>
              <a:cs typeface="Tahoma" pitchFamily="34" charset="0"/>
            </a:endParaRPr>
          </a:p>
          <a:p>
            <a:pPr>
              <a:buNone/>
            </a:pPr>
            <a:r>
              <a:rPr lang="en-US" sz="2000" b="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channel display type - LCD, LED, or TFT - shall be selected by 15 March and the first prototype panel shall be available for testing by the start of phase 3.</a:t>
            </a:r>
          </a:p>
          <a:p>
            <a:pPr>
              <a:buNone/>
            </a:pPr>
            <a:endParaRPr lang="en-US" sz="2400"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Don't speculate</a:t>
            </a:r>
          </a:p>
          <a:p>
            <a:pPr>
              <a:buNone/>
            </a:pPr>
            <a:r>
              <a:rPr lang="en-US" sz="2000" i="1" dirty="0">
                <a:solidFill>
                  <a:schemeClr val="tx2"/>
                </a:solidFill>
                <a:latin typeface="Candara" pitchFamily="34" charset="0"/>
                <a:ea typeface="Tahoma" pitchFamily="34" charset="0"/>
                <a:cs typeface="Tahoma" pitchFamily="34" charset="0"/>
              </a:rPr>
              <a:t>	Users normally require early indication of intrusion into the system</a:t>
            </a:r>
          </a:p>
          <a:p>
            <a:pPr>
              <a:buNone/>
            </a:pPr>
            <a:endParaRPr lang="en-US" sz="2400" b="1"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Don't use vague, indefinable terms</a:t>
            </a:r>
          </a:p>
          <a:p>
            <a:pPr>
              <a:buNone/>
            </a:pPr>
            <a:r>
              <a:rPr lang="en-US" sz="2000" i="1" dirty="0">
                <a:solidFill>
                  <a:schemeClr val="tx2"/>
                </a:solidFill>
                <a:latin typeface="Candara" pitchFamily="34" charset="0"/>
                <a:ea typeface="Tahoma" pitchFamily="34" charset="0"/>
                <a:cs typeface="Tahoma" pitchFamily="34" charset="0"/>
              </a:rPr>
              <a:t>	The print dialog shall be versatile and user-friendly.</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249397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#5</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Don't express possibilities</a:t>
            </a:r>
            <a:endParaRPr lang="en-US" sz="2400" dirty="0">
              <a:solidFill>
                <a:schemeClr val="tx2"/>
              </a:solidFill>
              <a:latin typeface="Candara" pitchFamily="34" charset="0"/>
              <a:ea typeface="Tahoma" pitchFamily="34" charset="0"/>
              <a:cs typeface="Tahoma" pitchFamily="34" charset="0"/>
            </a:endParaRPr>
          </a:p>
          <a:p>
            <a:pPr>
              <a:buNone/>
            </a:pPr>
            <a:r>
              <a:rPr lang="en-US" sz="2000" b="1" dirty="0">
                <a:solidFill>
                  <a:schemeClr val="tx2"/>
                </a:solidFill>
                <a:latin typeface="Candara" pitchFamily="34" charset="0"/>
                <a:ea typeface="Tahoma" pitchFamily="34" charset="0"/>
                <a:cs typeface="Tahoma" pitchFamily="34" charset="0"/>
              </a:rPr>
              <a:t>	</a:t>
            </a:r>
            <a:r>
              <a:rPr lang="en-US" sz="2000" i="1" dirty="0">
                <a:solidFill>
                  <a:schemeClr val="tx2"/>
                </a:solidFill>
                <a:latin typeface="Candara" pitchFamily="34" charset="0"/>
                <a:ea typeface="Tahoma" pitchFamily="34" charset="0"/>
                <a:cs typeface="Tahoma" pitchFamily="34" charset="0"/>
              </a:rPr>
              <a:t>The reception subsystem probably ought to be sensitive enough to receive a signal inside a steel-framed building.</a:t>
            </a:r>
          </a:p>
          <a:p>
            <a:pPr>
              <a:buNone/>
            </a:pPr>
            <a:endParaRPr lang="en-US" sz="2400" i="1" dirty="0">
              <a:solidFill>
                <a:schemeClr val="tx2"/>
              </a:solidFill>
              <a:latin typeface="Candara" pitchFamily="34" charset="0"/>
              <a:ea typeface="Tahoma" pitchFamily="34" charset="0"/>
              <a:cs typeface="Tahoma" pitchFamily="34" charset="0"/>
            </a:endParaRPr>
          </a:p>
          <a:p>
            <a:r>
              <a:rPr lang="en-US" sz="2400" b="1" dirty="0">
                <a:solidFill>
                  <a:schemeClr val="tx2"/>
                </a:solidFill>
                <a:latin typeface="Candara" pitchFamily="34" charset="0"/>
                <a:ea typeface="Tahoma" pitchFamily="34" charset="0"/>
                <a:cs typeface="Tahoma" pitchFamily="34" charset="0"/>
              </a:rPr>
              <a:t>Avoid wishful thinking</a:t>
            </a:r>
          </a:p>
          <a:p>
            <a:pPr>
              <a:buNone/>
            </a:pPr>
            <a:r>
              <a:rPr lang="en-US" sz="2000" i="1" dirty="0">
                <a:solidFill>
                  <a:schemeClr val="tx2"/>
                </a:solidFill>
                <a:latin typeface="Candara" pitchFamily="34" charset="0"/>
                <a:ea typeface="Tahoma" pitchFamily="34" charset="0"/>
                <a:cs typeface="Tahoma" pitchFamily="34" charset="0"/>
              </a:rPr>
              <a:t>	The gearbox shall be 100% safe in normal operation. </a:t>
            </a:r>
          </a:p>
          <a:p>
            <a:pPr>
              <a:buNone/>
            </a:pPr>
            <a:r>
              <a:rPr lang="en-US" sz="2000" i="1" dirty="0">
                <a:solidFill>
                  <a:schemeClr val="tx2"/>
                </a:solidFill>
                <a:latin typeface="Candara" pitchFamily="34" charset="0"/>
                <a:ea typeface="Tahoma" pitchFamily="34" charset="0"/>
                <a:cs typeface="Tahoma" pitchFamily="34" charset="0"/>
              </a:rPr>
              <a:t>	The network shall handle all unexpected errors without crashing</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1895151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#6</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Don't Write a Solution</a:t>
            </a:r>
            <a:endParaRPr lang="en-US" sz="2400" dirty="0">
              <a:solidFill>
                <a:schemeClr val="tx2"/>
              </a:solidFill>
              <a:latin typeface="Candara" pitchFamily="34" charset="0"/>
              <a:ea typeface="Tahoma" pitchFamily="34" charset="0"/>
              <a:cs typeface="Tahoma" pitchFamily="34" charset="0"/>
            </a:endParaRPr>
          </a:p>
          <a:p>
            <a:pPr>
              <a:buNone/>
            </a:pPr>
            <a:r>
              <a:rPr lang="en-US" sz="2000" i="1" dirty="0">
                <a:solidFill>
                  <a:schemeClr val="tx2"/>
                </a:solidFill>
                <a:latin typeface="Candara" pitchFamily="34" charset="0"/>
                <a:ea typeface="Tahoma" pitchFamily="34" charset="0"/>
                <a:cs typeface="Tahoma" pitchFamily="34" charset="0"/>
              </a:rPr>
              <a:t>	The product shall require a password to access account data. </a:t>
            </a:r>
          </a:p>
          <a:p>
            <a:pPr>
              <a:buNone/>
            </a:pPr>
            <a:r>
              <a:rPr lang="en-US" sz="2000" i="1" dirty="0">
                <a:solidFill>
                  <a:schemeClr val="tx2"/>
                </a:solidFill>
                <a:latin typeface="Candara" pitchFamily="34" charset="0"/>
                <a:ea typeface="Tahoma" pitchFamily="34" charset="0"/>
                <a:cs typeface="Tahoma" pitchFamily="34" charset="0"/>
              </a:rPr>
              <a:t>	The product shall use a mouse.</a:t>
            </a:r>
          </a:p>
          <a:p>
            <a:pPr>
              <a:buNone/>
            </a:pPr>
            <a:r>
              <a:rPr lang="en-US" sz="2000" i="1" dirty="0">
                <a:solidFill>
                  <a:schemeClr val="tx2"/>
                </a:solidFill>
                <a:latin typeface="Candara" pitchFamily="34" charset="0"/>
                <a:ea typeface="Tahoma" pitchFamily="34" charset="0"/>
                <a:cs typeface="Tahoma" pitchFamily="34" charset="0"/>
              </a:rPr>
              <a:t>	The product shall have a clock on the menu bar.</a:t>
            </a:r>
          </a:p>
          <a:p>
            <a:pPr>
              <a:buNone/>
            </a:pPr>
            <a:endParaRPr lang="en-US" sz="2400" i="1" dirty="0">
              <a:solidFill>
                <a:schemeClr val="tx2"/>
              </a:solidFill>
              <a:latin typeface="Candara" pitchFamily="34" charset="0"/>
              <a:ea typeface="Tahoma" pitchFamily="34" charset="0"/>
              <a:cs typeface="Tahoma" pitchFamily="34" charset="0"/>
            </a:endParaRPr>
          </a:p>
          <a:p>
            <a:pPr>
              <a:buNone/>
            </a:pPr>
            <a:r>
              <a:rPr lang="en-US" sz="2400" b="1" dirty="0">
                <a:solidFill>
                  <a:schemeClr val="tx2"/>
                </a:solidFill>
                <a:latin typeface="Candara" pitchFamily="34" charset="0"/>
                <a:ea typeface="Tahoma" pitchFamily="34" charset="0"/>
                <a:cs typeface="Tahoma" pitchFamily="34" charset="0"/>
              </a:rPr>
              <a:t>	</a:t>
            </a:r>
            <a:r>
              <a:rPr lang="en-US" sz="2000" u="sng" dirty="0">
                <a:solidFill>
                  <a:schemeClr val="tx2"/>
                </a:solidFill>
                <a:latin typeface="Candara" pitchFamily="34" charset="0"/>
                <a:ea typeface="Tahoma" pitchFamily="34" charset="0"/>
                <a:cs typeface="Tahoma" pitchFamily="34" charset="0"/>
              </a:rPr>
              <a:t>Improved requirements:</a:t>
            </a:r>
          </a:p>
          <a:p>
            <a:pPr>
              <a:buNone/>
            </a:pPr>
            <a:r>
              <a:rPr lang="en-US" sz="2000" i="1" dirty="0">
                <a:solidFill>
                  <a:schemeClr val="tx2"/>
                </a:solidFill>
                <a:latin typeface="Candara" pitchFamily="34" charset="0"/>
                <a:ea typeface="Tahoma" pitchFamily="34" charset="0"/>
                <a:cs typeface="Tahoma" pitchFamily="34" charset="0"/>
              </a:rPr>
              <a:t>	The product shall ensure account data can be accessed only by authorized users.</a:t>
            </a:r>
          </a:p>
          <a:p>
            <a:pPr>
              <a:buNone/>
            </a:pPr>
            <a:r>
              <a:rPr lang="en-US" sz="2000" i="1" dirty="0">
                <a:solidFill>
                  <a:schemeClr val="tx2"/>
                </a:solidFill>
                <a:latin typeface="Candara" pitchFamily="34" charset="0"/>
                <a:ea typeface="Tahoma" pitchFamily="34" charset="0"/>
                <a:cs typeface="Tahoma" pitchFamily="34" charset="0"/>
              </a:rPr>
              <a:t>	The product shall use a pointing device.</a:t>
            </a:r>
          </a:p>
          <a:p>
            <a:pPr>
              <a:buNone/>
            </a:pPr>
            <a:r>
              <a:rPr lang="en-US" sz="2000" i="1" dirty="0">
                <a:solidFill>
                  <a:schemeClr val="tx2"/>
                </a:solidFill>
                <a:latin typeface="Candara" pitchFamily="34" charset="0"/>
                <a:ea typeface="Tahoma" pitchFamily="34" charset="0"/>
                <a:cs typeface="Tahoma" pitchFamily="34" charset="0"/>
              </a:rPr>
              <a:t>	The product shall make the user aware of the current time.</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862992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Requirements hints #7</a:t>
            </a:r>
            <a:endParaRPr lang="en-US" dirty="0"/>
          </a:p>
        </p:txBody>
      </p:sp>
      <p:sp>
        <p:nvSpPr>
          <p:cNvPr id="6" name="Content Placeholder 1"/>
          <p:cNvSpPr>
            <a:spLocks noGrp="1"/>
          </p:cNvSpPr>
          <p:nvPr>
            <p:ph idx="1"/>
          </p:nvPr>
        </p:nvSpPr>
        <p:spPr>
          <a:xfrm>
            <a:off x="1676400" y="1371600"/>
            <a:ext cx="8839200" cy="4318308"/>
          </a:xfrm>
        </p:spPr>
        <p:txBody>
          <a:bodyPr>
            <a:normAutofit/>
          </a:bodyPr>
          <a:lstStyle/>
          <a:p>
            <a:r>
              <a:rPr lang="en-US" sz="2400" b="1" dirty="0">
                <a:solidFill>
                  <a:schemeClr val="tx2"/>
                </a:solidFill>
                <a:latin typeface="Candara" pitchFamily="34" charset="0"/>
                <a:ea typeface="Tahoma" pitchFamily="34" charset="0"/>
                <a:cs typeface="Tahoma" pitchFamily="34" charset="0"/>
              </a:rPr>
              <a:t>Avoid double and triple negatives in all circumstances</a:t>
            </a:r>
            <a:endParaRPr lang="en-US" sz="2400" dirty="0">
              <a:solidFill>
                <a:schemeClr val="tx2"/>
              </a:solidFill>
              <a:latin typeface="Candara" pitchFamily="34" charset="0"/>
              <a:ea typeface="Tahoma" pitchFamily="34" charset="0"/>
              <a:cs typeface="Tahoma" pitchFamily="34" charset="0"/>
            </a:endParaRPr>
          </a:p>
          <a:p>
            <a:pPr>
              <a:buNone/>
            </a:pPr>
            <a:r>
              <a:rPr lang="en-US" sz="2000" i="1" dirty="0">
                <a:solidFill>
                  <a:schemeClr val="tx2"/>
                </a:solidFill>
                <a:latin typeface="Candara" pitchFamily="34" charset="0"/>
                <a:ea typeface="Tahoma" pitchFamily="34" charset="0"/>
                <a:cs typeface="Tahoma" pitchFamily="34" charset="0"/>
              </a:rPr>
              <a:t>	Training rewards and points will not be visible to users who cannot participate in training rewards. </a:t>
            </a:r>
          </a:p>
          <a:p>
            <a:pPr>
              <a:buNone/>
            </a:pPr>
            <a:endParaRPr lang="en-US" sz="2400" i="1" dirty="0">
              <a:solidFill>
                <a:schemeClr val="tx2"/>
              </a:solidFill>
              <a:latin typeface="Candara" pitchFamily="34" charset="0"/>
              <a:ea typeface="Tahoma" pitchFamily="34" charset="0"/>
              <a:cs typeface="Tahoma" pitchFamily="34" charset="0"/>
            </a:endParaRPr>
          </a:p>
          <a:p>
            <a:pPr>
              <a:buNone/>
            </a:pPr>
            <a:r>
              <a:rPr lang="en-US" sz="2400" b="1" dirty="0">
                <a:solidFill>
                  <a:schemeClr val="tx2"/>
                </a:solidFill>
                <a:latin typeface="Candara" pitchFamily="34" charset="0"/>
                <a:ea typeface="Tahoma" pitchFamily="34" charset="0"/>
                <a:cs typeface="Tahoma" pitchFamily="34" charset="0"/>
              </a:rPr>
              <a:t>	</a:t>
            </a:r>
            <a:r>
              <a:rPr lang="en-US" sz="2000" u="sng" dirty="0">
                <a:solidFill>
                  <a:schemeClr val="tx2"/>
                </a:solidFill>
                <a:latin typeface="Candara" pitchFamily="34" charset="0"/>
                <a:ea typeface="Tahoma" pitchFamily="34" charset="0"/>
                <a:cs typeface="Tahoma" pitchFamily="34" charset="0"/>
              </a:rPr>
              <a:t>Improved requirement:</a:t>
            </a:r>
          </a:p>
          <a:p>
            <a:pPr>
              <a:buNone/>
            </a:pPr>
            <a:r>
              <a:rPr lang="en-US" sz="2000" i="1" dirty="0">
                <a:solidFill>
                  <a:schemeClr val="tx2"/>
                </a:solidFill>
                <a:latin typeface="Candara" pitchFamily="34" charset="0"/>
                <a:ea typeface="Tahoma" pitchFamily="34" charset="0"/>
                <a:cs typeface="Tahoma" pitchFamily="34" charset="0"/>
              </a:rPr>
              <a:t>	The system shall display training rewards and points only to users who are permitted to participate in training rewards.</a:t>
            </a:r>
          </a:p>
          <a:p>
            <a:pPr>
              <a:buNone/>
            </a:pPr>
            <a:endParaRPr lang="en-US" sz="2400" b="1"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05170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How much detail do you need?</a:t>
            </a:r>
            <a:endParaRPr lang="en-US" dirty="0"/>
          </a:p>
        </p:txBody>
      </p:sp>
      <p:sp>
        <p:nvSpPr>
          <p:cNvPr id="6" name="Content Placeholder 1"/>
          <p:cNvSpPr>
            <a:spLocks noGrp="1"/>
          </p:cNvSpPr>
          <p:nvPr>
            <p:ph idx="1"/>
          </p:nvPr>
        </p:nvSpPr>
        <p:spPr>
          <a:xfrm>
            <a:off x="1676400" y="1549092"/>
            <a:ext cx="8839200" cy="4242108"/>
          </a:xfrm>
        </p:spPr>
        <p:txBody>
          <a:bodyPr>
            <a:noAutofit/>
          </a:bodyPr>
          <a:lstStyle/>
          <a:p>
            <a:r>
              <a:rPr lang="en-US" sz="2400" dirty="0">
                <a:solidFill>
                  <a:schemeClr val="tx2"/>
                </a:solidFill>
                <a:latin typeface="Candara" pitchFamily="34" charset="0"/>
                <a:ea typeface="Tahoma" pitchFamily="34" charset="0"/>
                <a:cs typeface="Tahoma" pitchFamily="34" charset="0"/>
              </a:rPr>
              <a:t>No single correct answer to this question</a:t>
            </a:r>
          </a:p>
          <a:p>
            <a:endParaRPr lang="en-US" sz="2400" dirty="0">
              <a:solidFill>
                <a:schemeClr val="tx2"/>
              </a:solidFill>
              <a:latin typeface="Candara" pitchFamily="34" charset="0"/>
              <a:ea typeface="Tahoma" pitchFamily="34" charset="0"/>
              <a:cs typeface="Tahoma" pitchFamily="34" charset="0"/>
            </a:endParaRPr>
          </a:p>
          <a:p>
            <a:r>
              <a:rPr lang="en-US" sz="2400" dirty="0">
                <a:solidFill>
                  <a:schemeClr val="tx2"/>
                </a:solidFill>
                <a:latin typeface="Candara" pitchFamily="34" charset="0"/>
                <a:ea typeface="Tahoma" pitchFamily="34" charset="0"/>
                <a:cs typeface="Tahoma" pitchFamily="34" charset="0"/>
              </a:rPr>
              <a:t>Balance cost and risk</a:t>
            </a:r>
          </a:p>
          <a:p>
            <a:pPr>
              <a:buNone/>
            </a:pPr>
            <a:endParaRPr lang="en-US" sz="2400" dirty="0">
              <a:solidFill>
                <a:schemeClr val="tx2"/>
              </a:solidFill>
              <a:latin typeface="Candara" pitchFamily="34" charset="0"/>
              <a:ea typeface="Tahoma" pitchFamily="34" charset="0"/>
              <a:cs typeface="Tahoma" pitchFamily="34" charset="0"/>
            </a:endParaRPr>
          </a:p>
          <a:p>
            <a:endParaRPr lang="en-US" sz="2400" dirty="0">
              <a:solidFill>
                <a:schemeClr val="tx2"/>
              </a:solidFill>
              <a:latin typeface="Candara" pitchFamily="34" charset="0"/>
              <a:ea typeface="Tahoma" pitchFamily="34" charset="0"/>
              <a:cs typeface="Tahoma" pitchFamily="34" charset="0"/>
            </a:endParaRPr>
          </a:p>
          <a:p>
            <a:endParaRPr lang="en-US" sz="2400" dirty="0">
              <a:solidFill>
                <a:schemeClr val="tx2"/>
              </a:solidFill>
              <a:latin typeface="Candara" pitchFamily="34" charset="0"/>
              <a:ea typeface="Tahoma" pitchFamily="34" charset="0"/>
              <a:cs typeface="Tahoma" pitchFamily="34" charset="0"/>
            </a:endParaRPr>
          </a:p>
          <a:p>
            <a:r>
              <a:rPr lang="en-US" sz="2400" dirty="0">
                <a:solidFill>
                  <a:schemeClr val="tx2"/>
                </a:solidFill>
                <a:latin typeface="Candara" pitchFamily="34" charset="0"/>
                <a:ea typeface="Tahoma" pitchFamily="34" charset="0"/>
                <a:cs typeface="Tahoma" pitchFamily="34" charset="0"/>
              </a:rPr>
              <a:t>Factors that influence level of details needed – see next slides</a:t>
            </a:r>
          </a:p>
          <a:p>
            <a:pPr>
              <a:buNone/>
            </a:pPr>
            <a:r>
              <a:rPr lang="en-US" sz="2400" dirty="0">
                <a:latin typeface="Candara" pitchFamily="34" charset="0"/>
                <a:ea typeface="Tahoma" pitchFamily="34" charset="0"/>
                <a:cs typeface="Tahoma" pitchFamily="34" charset="0"/>
              </a:rPr>
              <a:t>		</a:t>
            </a:r>
            <a:r>
              <a:rPr lang="en-US" sz="2400" u="sng" dirty="0">
                <a:latin typeface="Candara" pitchFamily="34" charset="0"/>
                <a:ea typeface="Tahoma" pitchFamily="34" charset="0"/>
                <a:cs typeface="Tahoma" pitchFamily="34" charset="0"/>
              </a:rPr>
              <a:t>More Detail Needed</a:t>
            </a:r>
            <a:r>
              <a:rPr lang="en-US" sz="2400" dirty="0">
                <a:latin typeface="Candara" pitchFamily="34" charset="0"/>
                <a:ea typeface="Tahoma" pitchFamily="34" charset="0"/>
                <a:cs typeface="Tahoma" pitchFamily="34" charset="0"/>
              </a:rPr>
              <a:t> Vs. </a:t>
            </a:r>
            <a:r>
              <a:rPr lang="en-US" sz="2400" u="sng" dirty="0">
                <a:latin typeface="Candara" pitchFamily="34" charset="0"/>
                <a:ea typeface="Tahoma" pitchFamily="34" charset="0"/>
                <a:cs typeface="Tahoma" pitchFamily="34" charset="0"/>
              </a:rPr>
              <a:t>Less Detail Appropriate</a:t>
            </a:r>
            <a:endParaRPr lang="en-US" sz="2400" u="sng" dirty="0">
              <a:solidFill>
                <a:schemeClr val="tx2"/>
              </a:solidFill>
              <a:latin typeface="Candara" pitchFamily="34" charset="0"/>
              <a:ea typeface="Tahoma" pitchFamily="34" charset="0"/>
              <a:cs typeface="Tahoma" pitchFamily="34" charset="0"/>
            </a:endParaRPr>
          </a:p>
          <a:p>
            <a:endParaRPr lang="en-US" sz="2400" dirty="0">
              <a:solidFill>
                <a:schemeClr val="tx2"/>
              </a:solidFill>
              <a:latin typeface="Candara" pitchFamily="34" charset="0"/>
              <a:ea typeface="Tahoma" pitchFamily="34" charset="0"/>
              <a:cs typeface="Tahoma" pitchFamily="34" charset="0"/>
            </a:endParaRPr>
          </a:p>
          <a:p>
            <a:pPr>
              <a:buNone/>
            </a:pPr>
            <a:endParaRPr lang="en-US" sz="2400" i="1" dirty="0">
              <a:solidFill>
                <a:schemeClr val="tx2"/>
              </a:solidFill>
              <a:latin typeface="Candara" pitchFamily="34" charset="0"/>
              <a:ea typeface="Tahoma" pitchFamily="34" charset="0"/>
              <a:cs typeface="Tahoma" pitchFamily="34" charset="0"/>
            </a:endParaRPr>
          </a:p>
          <a:p>
            <a:pPr>
              <a:buNone/>
            </a:pPr>
            <a:endParaRPr lang="en-US" sz="2400" i="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116800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More details needed</a:t>
            </a:r>
            <a:endParaRPr lang="en-US" dirty="0"/>
          </a:p>
        </p:txBody>
      </p:sp>
      <p:sp>
        <p:nvSpPr>
          <p:cNvPr id="5" name="Content Placeholder 1"/>
          <p:cNvSpPr>
            <a:spLocks noGrp="1"/>
          </p:cNvSpPr>
          <p:nvPr>
            <p:ph idx="1"/>
          </p:nvPr>
        </p:nvSpPr>
        <p:spPr>
          <a:xfrm>
            <a:off x="1752600" y="1447800"/>
            <a:ext cx="8610600" cy="3657600"/>
          </a:xfrm>
        </p:spPr>
        <p:txBody>
          <a:bodyPr>
            <a:noAutofit/>
          </a:bodyPr>
          <a:lstStyle/>
          <a:p>
            <a:r>
              <a:rPr lang="en-US" sz="2000" b="1" dirty="0">
                <a:solidFill>
                  <a:schemeClr val="tx2"/>
                </a:solidFill>
                <a:latin typeface="Candara" pitchFamily="34" charset="0"/>
                <a:ea typeface="Tahoma" pitchFamily="34" charset="0"/>
                <a:cs typeface="Tahoma" pitchFamily="34" charset="0"/>
              </a:rPr>
              <a:t>Development will be outsourced</a:t>
            </a:r>
          </a:p>
          <a:p>
            <a:endParaRPr lang="en-US" sz="2000" b="1"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Project team members are geographically dispersed</a:t>
            </a:r>
          </a:p>
          <a:p>
            <a:endParaRPr lang="en-US" sz="2000"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Testing will be based on requirements</a:t>
            </a:r>
          </a:p>
          <a:p>
            <a:endParaRPr lang="en-US" sz="2000" b="1"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Accurate estimates are needed</a:t>
            </a:r>
          </a:p>
          <a:p>
            <a:endParaRPr lang="en-US" sz="2000" b="1"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Requirements traceability is needed</a:t>
            </a:r>
            <a:endParaRPr lang="en-US" sz="2000"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932430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Less details appropriate</a:t>
            </a:r>
            <a:endParaRPr lang="en-US" dirty="0"/>
          </a:p>
        </p:txBody>
      </p:sp>
      <p:sp>
        <p:nvSpPr>
          <p:cNvPr id="5" name="Content Placeholder 1"/>
          <p:cNvSpPr>
            <a:spLocks noGrp="1"/>
          </p:cNvSpPr>
          <p:nvPr>
            <p:ph idx="1"/>
          </p:nvPr>
        </p:nvSpPr>
        <p:spPr>
          <a:xfrm>
            <a:off x="1752600" y="1447800"/>
            <a:ext cx="8686800" cy="3048000"/>
          </a:xfrm>
        </p:spPr>
        <p:txBody>
          <a:bodyPr>
            <a:noAutofit/>
          </a:bodyPr>
          <a:lstStyle/>
          <a:p>
            <a:r>
              <a:rPr lang="en-US" sz="2000" b="1" dirty="0">
                <a:solidFill>
                  <a:schemeClr val="tx2"/>
                </a:solidFill>
                <a:latin typeface="Candara" pitchFamily="34" charset="0"/>
                <a:ea typeface="Tahoma" pitchFamily="34" charset="0"/>
                <a:cs typeface="Tahoma" pitchFamily="34" charset="0"/>
              </a:rPr>
              <a:t>Customers are extensively involved</a:t>
            </a:r>
          </a:p>
          <a:p>
            <a:endParaRPr lang="en-US" sz="2000" b="1"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Developers have considerable domain experience</a:t>
            </a:r>
          </a:p>
          <a:p>
            <a:endParaRPr lang="en-US" sz="2000"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Precedents are available</a:t>
            </a:r>
          </a:p>
          <a:p>
            <a:endParaRPr lang="en-US" sz="2000" b="1" dirty="0">
              <a:solidFill>
                <a:schemeClr val="tx2"/>
              </a:solidFill>
              <a:latin typeface="Candara" pitchFamily="34" charset="0"/>
              <a:ea typeface="Tahoma" pitchFamily="34" charset="0"/>
              <a:cs typeface="Tahoma" pitchFamily="34" charset="0"/>
            </a:endParaRPr>
          </a:p>
          <a:p>
            <a:r>
              <a:rPr lang="en-US" sz="2000" b="1" dirty="0">
                <a:solidFill>
                  <a:schemeClr val="tx2"/>
                </a:solidFill>
                <a:latin typeface="Candara" pitchFamily="34" charset="0"/>
                <a:ea typeface="Tahoma" pitchFamily="34" charset="0"/>
                <a:cs typeface="Tahoma" pitchFamily="34" charset="0"/>
              </a:rPr>
              <a:t>A package solution will be used</a:t>
            </a:r>
          </a:p>
          <a:p>
            <a:endParaRPr lang="en-US" sz="2000" b="1"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376944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itchFamily="34" charset="0"/>
                <a:ea typeface="Tahoma" pitchFamily="34" charset="0"/>
                <a:cs typeface="Tahoma" pitchFamily="34" charset="0"/>
              </a:rPr>
              <a:t>Types of requirements errors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086886" y="1397924"/>
            <a:ext cx="6285715" cy="4850476"/>
          </a:xfrm>
          <a:prstGeom prst="rect">
            <a:avLst/>
          </a:prstGeom>
          <a:noFill/>
          <a:ln w="9525">
            <a:noFill/>
            <a:miter lim="800000"/>
            <a:headEnd/>
            <a:tailEnd/>
          </a:ln>
        </p:spPr>
      </p:pic>
      <p:sp>
        <p:nvSpPr>
          <p:cNvPr id="6" name="Rectangle 5"/>
          <p:cNvSpPr/>
          <p:nvPr/>
        </p:nvSpPr>
        <p:spPr>
          <a:xfrm>
            <a:off x="8534401" y="6019801"/>
            <a:ext cx="1982017" cy="276999"/>
          </a:xfrm>
          <a:prstGeom prst="rect">
            <a:avLst/>
          </a:prstGeom>
        </p:spPr>
        <p:txBody>
          <a:bodyPr wrap="none">
            <a:spAutoFit/>
          </a:bodyPr>
          <a:lstStyle/>
          <a:p>
            <a:r>
              <a:rPr lang="en-US" sz="1200" i="1" dirty="0">
                <a:solidFill>
                  <a:schemeClr val="tx1">
                    <a:lumMod val="65000"/>
                    <a:lumOff val="35000"/>
                  </a:schemeClr>
                </a:solidFill>
                <a:latin typeface="Candara" pitchFamily="34" charset="0"/>
                <a:ea typeface="Tahoma" pitchFamily="34" charset="0"/>
                <a:cs typeface="Tahoma" pitchFamily="34" charset="0"/>
              </a:rPr>
              <a:t>* from Hooks and Farry</a:t>
            </a:r>
            <a:r>
              <a:rPr lang="en-US" sz="1200" dirty="0">
                <a:solidFill>
                  <a:schemeClr val="tx1">
                    <a:lumMod val="65000"/>
                    <a:lumOff val="35000"/>
                  </a:schemeClr>
                </a:solidFill>
                <a:latin typeface="Candara" pitchFamily="34" charset="0"/>
                <a:ea typeface="Tahoma" pitchFamily="34" charset="0"/>
                <a:cs typeface="Tahoma" pitchFamily="34" charset="0"/>
              </a:rPr>
              <a:t> 2001</a:t>
            </a:r>
          </a:p>
        </p:txBody>
      </p:sp>
    </p:spTree>
    <p:extLst>
      <p:ext uri="{BB962C8B-B14F-4D97-AF65-F5344CB8AC3E}">
        <p14:creationId xmlns:p14="http://schemas.microsoft.com/office/powerpoint/2010/main" val="410549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Common requirements risks</a:t>
            </a:r>
            <a:endParaRPr lang="en-US" dirty="0"/>
          </a:p>
        </p:txBody>
      </p:sp>
      <p:sp>
        <p:nvSpPr>
          <p:cNvPr id="5" name="Content Placeholder 3"/>
          <p:cNvSpPr>
            <a:spLocks noGrp="1"/>
          </p:cNvSpPr>
          <p:nvPr>
            <p:ph idx="1"/>
          </p:nvPr>
        </p:nvSpPr>
        <p:spPr>
          <a:xfrm>
            <a:off x="1846042" y="1828800"/>
            <a:ext cx="8390625" cy="3505200"/>
          </a:xfrm>
        </p:spPr>
        <p:txBody>
          <a:bodyPr>
            <a:noAutofit/>
          </a:bodyPr>
          <a:lstStyle/>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Insufficient User Involvement</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Creeping User Requirements</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Ambiguous Requirements</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Gold Plating</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Minimal Specification</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Overlooked User Classes </a:t>
            </a:r>
          </a:p>
          <a:p>
            <a:pPr lvl="1">
              <a:buFont typeface="Wingdings" pitchFamily="2" charset="2"/>
              <a:buChar char="§"/>
            </a:pPr>
            <a:r>
              <a:rPr lang="en-US" dirty="0">
                <a:solidFill>
                  <a:schemeClr val="tx2"/>
                </a:solidFill>
                <a:latin typeface="Candara" pitchFamily="34" charset="0"/>
                <a:ea typeface="Tahoma" pitchFamily="34" charset="0"/>
                <a:cs typeface="Tahoma" pitchFamily="34" charset="0"/>
              </a:rPr>
              <a:t>Inaccurate Planning (Estimation)</a:t>
            </a:r>
          </a:p>
        </p:txBody>
      </p:sp>
      <p:pic>
        <p:nvPicPr>
          <p:cNvPr id="7" name="Picture 3"/>
          <p:cNvPicPr>
            <a:picLocks noChangeAspect="1" noChangeArrowheads="1"/>
          </p:cNvPicPr>
          <p:nvPr/>
        </p:nvPicPr>
        <p:blipFill>
          <a:blip r:embed="rId3" cstate="print"/>
          <a:srcRect/>
          <a:stretch>
            <a:fillRect/>
          </a:stretch>
        </p:blipFill>
        <p:spPr bwMode="auto">
          <a:xfrm>
            <a:off x="7277100" y="1524000"/>
            <a:ext cx="2857500" cy="3810000"/>
          </a:xfrm>
          <a:prstGeom prst="rect">
            <a:avLst/>
          </a:prstGeom>
          <a:noFill/>
          <a:ln w="9525">
            <a:noFill/>
            <a:miter lim="800000"/>
            <a:headEnd/>
            <a:tailEnd/>
          </a:ln>
        </p:spPr>
      </p:pic>
    </p:spTree>
    <p:extLst>
      <p:ext uri="{BB962C8B-B14F-4D97-AF65-F5344CB8AC3E}">
        <p14:creationId xmlns:p14="http://schemas.microsoft.com/office/powerpoint/2010/main" val="313373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Excellent requirements</a:t>
            </a:r>
            <a:endParaRPr lang="en-US" dirty="0"/>
          </a:p>
        </p:txBody>
      </p:sp>
      <p:sp>
        <p:nvSpPr>
          <p:cNvPr id="5" name="Content Placeholder 3"/>
          <p:cNvSpPr>
            <a:spLocks noGrp="1"/>
          </p:cNvSpPr>
          <p:nvPr>
            <p:ph idx="1"/>
          </p:nvPr>
        </p:nvSpPr>
        <p:spPr>
          <a:xfrm>
            <a:off x="1846042" y="1524000"/>
            <a:ext cx="8390625" cy="3505200"/>
          </a:xfrm>
        </p:spPr>
        <p:txBody>
          <a:bodyPr>
            <a:noAutofit/>
          </a:bodyPr>
          <a:lstStyle/>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Complete</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Correct</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Feasible</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Necessary</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Prioritized</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Unambiguous</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Verifiable</a:t>
            </a:r>
            <a:endParaRPr lang="en-US" dirty="0">
              <a:solidFill>
                <a:schemeClr val="tx2"/>
              </a:solidFill>
              <a:latin typeface="Candara" pitchFamily="34" charset="0"/>
              <a:ea typeface="Tahoma" pitchFamily="34" charset="0"/>
              <a:cs typeface="Tahoma" pitchFamily="34" charset="0"/>
            </a:endParaRPr>
          </a:p>
          <a:p>
            <a:endParaRPr lang="en-US" sz="2400"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226357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Unambiguous</a:t>
            </a:r>
            <a:endParaRPr lang="en-US" dirty="0"/>
          </a:p>
        </p:txBody>
      </p:sp>
      <p:sp>
        <p:nvSpPr>
          <p:cNvPr id="7" name="Content Placeholder 3"/>
          <p:cNvSpPr>
            <a:spLocks noGrp="1"/>
          </p:cNvSpPr>
          <p:nvPr>
            <p:ph idx="1"/>
          </p:nvPr>
        </p:nvSpPr>
        <p:spPr>
          <a:xfrm>
            <a:off x="1617442" y="1295400"/>
            <a:ext cx="8898159" cy="1066800"/>
          </a:xfrm>
        </p:spPr>
        <p:txBody>
          <a:bodyPr>
            <a:noAutofit/>
          </a:bodyPr>
          <a:lstStyle/>
          <a:p>
            <a:pPr>
              <a:spcBef>
                <a:spcPts val="600"/>
              </a:spcBef>
              <a:spcAft>
                <a:spcPts val="600"/>
              </a:spcAft>
              <a:buNone/>
            </a:pPr>
            <a:r>
              <a:rPr lang="en-US" sz="2000" b="1" dirty="0">
                <a:solidFill>
                  <a:schemeClr val="tx2"/>
                </a:solidFill>
                <a:latin typeface="Candara" pitchFamily="34" charset="0"/>
                <a:ea typeface="Tahoma" pitchFamily="34" charset="0"/>
                <a:cs typeface="Tahoma" pitchFamily="34" charset="0"/>
              </a:rPr>
              <a:t>Weak Requirement</a:t>
            </a:r>
            <a:r>
              <a:rPr lang="en-US" sz="2000" dirty="0">
                <a:solidFill>
                  <a:schemeClr val="tx2"/>
                </a:solidFill>
                <a:latin typeface="Candara" pitchFamily="34" charset="0"/>
                <a:ea typeface="Tahoma" pitchFamily="34" charset="0"/>
                <a:cs typeface="Tahoma" pitchFamily="34" charset="0"/>
              </a:rPr>
              <a:t>: </a:t>
            </a:r>
          </a:p>
          <a:p>
            <a:pPr marL="0">
              <a:buNone/>
            </a:pPr>
            <a:r>
              <a:rPr lang="en-US" sz="2000" i="1" dirty="0">
                <a:solidFill>
                  <a:schemeClr val="tx2"/>
                </a:solidFill>
                <a:latin typeface="Candara" pitchFamily="34" charset="0"/>
                <a:ea typeface="Tahoma" pitchFamily="34" charset="0"/>
                <a:cs typeface="Tahoma" pitchFamily="34" charset="0"/>
              </a:rPr>
              <a:t>The system shall allow only five valid dependent records and insurance programs; it must include the oldest.</a:t>
            </a:r>
          </a:p>
          <a:p>
            <a:pPr>
              <a:buNone/>
            </a:pPr>
            <a:endParaRPr lang="en-US" sz="1600" i="1" dirty="0">
              <a:solidFill>
                <a:schemeClr val="tx2"/>
              </a:solidFill>
              <a:latin typeface="Candara" pitchFamily="34" charset="0"/>
              <a:ea typeface="Tahoma" pitchFamily="34" charset="0"/>
              <a:cs typeface="Tahoma" pitchFamily="34" charset="0"/>
            </a:endParaRPr>
          </a:p>
          <a:p>
            <a:pPr>
              <a:buNone/>
            </a:pPr>
            <a:endParaRPr lang="en-US" sz="1600" dirty="0">
              <a:solidFill>
                <a:schemeClr val="tx2"/>
              </a:solidFill>
              <a:latin typeface="Candara" pitchFamily="34" charset="0"/>
              <a:ea typeface="Tahoma" pitchFamily="34" charset="0"/>
              <a:cs typeface="Tahoma" pitchFamily="34" charset="0"/>
            </a:endParaRPr>
          </a:p>
          <a:p>
            <a:endParaRPr lang="en-US" sz="1600" dirty="0">
              <a:solidFill>
                <a:schemeClr val="tx2"/>
              </a:solidFill>
              <a:latin typeface="Candara" pitchFamily="34" charset="0"/>
              <a:ea typeface="Tahoma" pitchFamily="34" charset="0"/>
              <a:cs typeface="Tahoma" pitchFamily="34" charset="0"/>
            </a:endParaRPr>
          </a:p>
        </p:txBody>
      </p:sp>
      <p:sp>
        <p:nvSpPr>
          <p:cNvPr id="9" name="Rectangle 8"/>
          <p:cNvSpPr/>
          <p:nvPr/>
        </p:nvSpPr>
        <p:spPr>
          <a:xfrm>
            <a:off x="1617441" y="3733801"/>
            <a:ext cx="8898159" cy="1277273"/>
          </a:xfrm>
          <a:prstGeom prst="rect">
            <a:avLst/>
          </a:prstGeom>
        </p:spPr>
        <p:txBody>
          <a:bodyPr wrap="square">
            <a:spAutoFit/>
          </a:bodyPr>
          <a:lstStyle/>
          <a:p>
            <a:pPr>
              <a:spcBef>
                <a:spcPts val="600"/>
              </a:spcBef>
              <a:spcAft>
                <a:spcPts val="600"/>
              </a:spcAft>
            </a:pPr>
            <a:r>
              <a:rPr lang="en-US" b="1" dirty="0">
                <a:solidFill>
                  <a:schemeClr val="tx2"/>
                </a:solidFill>
                <a:latin typeface="Candara" pitchFamily="34" charset="0"/>
                <a:ea typeface="Tahoma" pitchFamily="34" charset="0"/>
                <a:cs typeface="Tahoma" pitchFamily="34" charset="0"/>
              </a:rPr>
              <a:t>Strong Requirement</a:t>
            </a:r>
            <a:r>
              <a:rPr lang="en-US" dirty="0">
                <a:solidFill>
                  <a:schemeClr val="tx2"/>
                </a:solidFill>
                <a:latin typeface="Candara" pitchFamily="34" charset="0"/>
                <a:ea typeface="Tahoma" pitchFamily="34" charset="0"/>
                <a:cs typeface="Tahoma" pitchFamily="34" charset="0"/>
              </a:rPr>
              <a:t>: </a:t>
            </a:r>
          </a:p>
          <a:p>
            <a:r>
              <a:rPr lang="en-US" i="1" dirty="0">
                <a:solidFill>
                  <a:schemeClr val="tx2"/>
                </a:solidFill>
                <a:latin typeface="Candara" pitchFamily="34" charset="0"/>
                <a:ea typeface="Tahoma" pitchFamily="34" charset="0"/>
                <a:cs typeface="Tahoma" pitchFamily="34" charset="0"/>
              </a:rPr>
              <a:t>The system shall allow only five valid dependent records.</a:t>
            </a:r>
            <a:endParaRPr lang="en-US" dirty="0">
              <a:solidFill>
                <a:schemeClr val="tx2"/>
              </a:solidFill>
              <a:latin typeface="Candara" pitchFamily="34" charset="0"/>
              <a:ea typeface="Tahoma" pitchFamily="34" charset="0"/>
              <a:cs typeface="Tahoma" pitchFamily="34" charset="0"/>
            </a:endParaRPr>
          </a:p>
          <a:p>
            <a:r>
              <a:rPr lang="en-US" i="1" dirty="0">
                <a:solidFill>
                  <a:schemeClr val="tx2"/>
                </a:solidFill>
                <a:latin typeface="Candara" pitchFamily="34" charset="0"/>
                <a:ea typeface="Tahoma" pitchFamily="34" charset="0"/>
                <a:cs typeface="Tahoma" pitchFamily="34" charset="0"/>
              </a:rPr>
              <a:t>The system shall include a record for the oldest dependent in the set of dependent records.</a:t>
            </a:r>
            <a:endParaRPr lang="en-US" dirty="0">
              <a:solidFill>
                <a:schemeClr val="tx2"/>
              </a:solidFill>
              <a:latin typeface="Candara" pitchFamily="34" charset="0"/>
              <a:ea typeface="Tahoma" pitchFamily="34" charset="0"/>
              <a:cs typeface="Tahoma" pitchFamily="34" charset="0"/>
            </a:endParaRPr>
          </a:p>
          <a:p>
            <a:r>
              <a:rPr lang="en-US" i="1" dirty="0">
                <a:solidFill>
                  <a:schemeClr val="tx2"/>
                </a:solidFill>
                <a:latin typeface="Candara" pitchFamily="34" charset="0"/>
                <a:ea typeface="Tahoma" pitchFamily="34" charset="0"/>
                <a:cs typeface="Tahoma" pitchFamily="34" charset="0"/>
              </a:rPr>
              <a:t>The system shall include any associated insurance program within a dependent record.</a:t>
            </a:r>
            <a:endParaRPr lang="en-US" dirty="0"/>
          </a:p>
        </p:txBody>
      </p:sp>
    </p:spTree>
    <p:extLst>
      <p:ext uri="{BB962C8B-B14F-4D97-AF65-F5344CB8AC3E}">
        <p14:creationId xmlns:p14="http://schemas.microsoft.com/office/powerpoint/2010/main" val="273256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Verifiable</a:t>
            </a:r>
            <a:endParaRPr lang="en-US" dirty="0"/>
          </a:p>
        </p:txBody>
      </p:sp>
      <p:sp>
        <p:nvSpPr>
          <p:cNvPr id="6" name="Content Placeholder 3"/>
          <p:cNvSpPr>
            <a:spLocks noGrp="1"/>
          </p:cNvSpPr>
          <p:nvPr>
            <p:ph idx="1"/>
          </p:nvPr>
        </p:nvSpPr>
        <p:spPr>
          <a:xfrm>
            <a:off x="1617442" y="1295400"/>
            <a:ext cx="8898159" cy="1219200"/>
          </a:xfrm>
        </p:spPr>
        <p:txBody>
          <a:bodyPr>
            <a:noAutofit/>
          </a:bodyPr>
          <a:lstStyle/>
          <a:p>
            <a:pPr>
              <a:spcBef>
                <a:spcPts val="600"/>
              </a:spcBef>
              <a:spcAft>
                <a:spcPts val="600"/>
              </a:spcAft>
              <a:buNone/>
            </a:pPr>
            <a:r>
              <a:rPr lang="en-US" sz="2000" b="1" dirty="0">
                <a:solidFill>
                  <a:schemeClr val="tx2"/>
                </a:solidFill>
                <a:latin typeface="Candara" pitchFamily="34" charset="0"/>
                <a:ea typeface="Tahoma" pitchFamily="34" charset="0"/>
                <a:cs typeface="Tahoma" pitchFamily="34" charset="0"/>
              </a:rPr>
              <a:t>Weak Requirements</a:t>
            </a:r>
            <a:r>
              <a:rPr lang="en-US" sz="2000" dirty="0">
                <a:solidFill>
                  <a:schemeClr val="tx2"/>
                </a:solidFill>
                <a:latin typeface="Candara" pitchFamily="34" charset="0"/>
                <a:ea typeface="Tahoma" pitchFamily="34" charset="0"/>
                <a:cs typeface="Tahoma" pitchFamily="34" charset="0"/>
              </a:rPr>
              <a:t>: </a:t>
            </a:r>
          </a:p>
          <a:p>
            <a:r>
              <a:rPr lang="en-US" sz="2000" i="1" dirty="0">
                <a:solidFill>
                  <a:schemeClr val="tx2"/>
                </a:solidFill>
                <a:latin typeface="Candara" pitchFamily="34" charset="0"/>
                <a:ea typeface="Tahoma" pitchFamily="34" charset="0"/>
                <a:cs typeface="Tahoma" pitchFamily="34" charset="0"/>
              </a:rPr>
              <a:t>The system will be user friendly</a:t>
            </a:r>
          </a:p>
          <a:p>
            <a:r>
              <a:rPr lang="en-US" sz="2000" i="1" dirty="0">
                <a:solidFill>
                  <a:schemeClr val="tx2"/>
                </a:solidFill>
                <a:latin typeface="Candara" pitchFamily="34" charset="0"/>
                <a:ea typeface="Tahoma" pitchFamily="34" charset="0"/>
                <a:cs typeface="Tahoma" pitchFamily="34" charset="0"/>
              </a:rPr>
              <a:t>The employee identifier must be within a valid range</a:t>
            </a:r>
          </a:p>
          <a:p>
            <a:pPr>
              <a:buNone/>
            </a:pPr>
            <a:endParaRPr lang="en-US" sz="2000" i="1" dirty="0">
              <a:solidFill>
                <a:schemeClr val="tx2"/>
              </a:solidFill>
              <a:latin typeface="Candara" pitchFamily="34" charset="0"/>
              <a:ea typeface="Tahoma" pitchFamily="34" charset="0"/>
              <a:cs typeface="Tahoma" pitchFamily="34" charset="0"/>
            </a:endParaRPr>
          </a:p>
          <a:p>
            <a:pPr>
              <a:buNone/>
            </a:pPr>
            <a:endParaRPr lang="en-US" sz="2000" dirty="0">
              <a:solidFill>
                <a:schemeClr val="tx2"/>
              </a:solidFill>
              <a:latin typeface="Candara" pitchFamily="34" charset="0"/>
              <a:ea typeface="Tahoma" pitchFamily="34" charset="0"/>
              <a:cs typeface="Tahoma" pitchFamily="34" charset="0"/>
            </a:endParaRPr>
          </a:p>
          <a:p>
            <a:endParaRPr lang="en-US" sz="2000" dirty="0">
              <a:solidFill>
                <a:schemeClr val="tx2"/>
              </a:solidFill>
              <a:latin typeface="Candara" pitchFamily="34" charset="0"/>
              <a:ea typeface="Tahoma" pitchFamily="34" charset="0"/>
              <a:cs typeface="Tahoma" pitchFamily="34" charset="0"/>
            </a:endParaRPr>
          </a:p>
        </p:txBody>
      </p:sp>
      <p:sp>
        <p:nvSpPr>
          <p:cNvPr id="7" name="Rectangle 6"/>
          <p:cNvSpPr/>
          <p:nvPr/>
        </p:nvSpPr>
        <p:spPr>
          <a:xfrm>
            <a:off x="1617441" y="3733801"/>
            <a:ext cx="8898159" cy="1400383"/>
          </a:xfrm>
          <a:prstGeom prst="rect">
            <a:avLst/>
          </a:prstGeom>
        </p:spPr>
        <p:txBody>
          <a:bodyPr wrap="square">
            <a:spAutoFit/>
          </a:bodyPr>
          <a:lstStyle/>
          <a:p>
            <a:pPr>
              <a:spcBef>
                <a:spcPts val="600"/>
              </a:spcBef>
              <a:spcAft>
                <a:spcPts val="600"/>
              </a:spcAft>
            </a:pPr>
            <a:r>
              <a:rPr lang="en-US" sz="2000" b="1" dirty="0">
                <a:solidFill>
                  <a:schemeClr val="tx2"/>
                </a:solidFill>
                <a:latin typeface="Candara" pitchFamily="34" charset="0"/>
                <a:ea typeface="Tahoma" pitchFamily="34" charset="0"/>
                <a:cs typeface="Tahoma" pitchFamily="34" charset="0"/>
              </a:rPr>
              <a:t>Strong Requirements</a:t>
            </a:r>
            <a:r>
              <a:rPr lang="en-US" sz="2000" dirty="0">
                <a:solidFill>
                  <a:schemeClr val="tx2"/>
                </a:solidFill>
                <a:latin typeface="Candara" pitchFamily="34" charset="0"/>
                <a:ea typeface="Tahoma" pitchFamily="34" charset="0"/>
                <a:cs typeface="Tahoma" pitchFamily="34" charset="0"/>
              </a:rPr>
              <a:t>: </a:t>
            </a:r>
          </a:p>
          <a:p>
            <a:pPr marL="228600" indent="-228600">
              <a:buFont typeface="Wingdings" pitchFamily="2" charset="2"/>
              <a:buChar char="§"/>
            </a:pPr>
            <a:r>
              <a:rPr lang="en-US" sz="2000" i="1" dirty="0">
                <a:solidFill>
                  <a:schemeClr val="tx2"/>
                </a:solidFill>
                <a:latin typeface="Candara" pitchFamily="34" charset="0"/>
                <a:ea typeface="Tahoma" pitchFamily="34" charset="0"/>
                <a:cs typeface="Tahoma" pitchFamily="34" charset="0"/>
              </a:rPr>
              <a:t>All functions must be reachable with a maximum of three keystrokes or three mouse clicks</a:t>
            </a:r>
            <a:endParaRPr lang="en-US" sz="2000" dirty="0">
              <a:solidFill>
                <a:schemeClr val="tx2"/>
              </a:solidFill>
              <a:latin typeface="Candara" pitchFamily="34" charset="0"/>
              <a:ea typeface="Tahoma" pitchFamily="34" charset="0"/>
              <a:cs typeface="Tahoma" pitchFamily="34" charset="0"/>
            </a:endParaRPr>
          </a:p>
          <a:p>
            <a:pPr marL="228600" indent="-228600">
              <a:buFont typeface="Wingdings" pitchFamily="2" charset="2"/>
              <a:buChar char="§"/>
            </a:pPr>
            <a:r>
              <a:rPr lang="en-US" sz="2000" i="1" dirty="0">
                <a:solidFill>
                  <a:schemeClr val="tx2"/>
                </a:solidFill>
                <a:latin typeface="Candara" pitchFamily="34" charset="0"/>
                <a:ea typeface="Tahoma" pitchFamily="34" charset="0"/>
                <a:cs typeface="Tahoma" pitchFamily="34" charset="0"/>
              </a:rPr>
              <a:t>The employee identifier shall be an integer inclusively in the range of 1–32,000</a:t>
            </a:r>
          </a:p>
        </p:txBody>
      </p:sp>
    </p:spTree>
    <p:extLst>
      <p:ext uri="{BB962C8B-B14F-4D97-AF65-F5344CB8AC3E}">
        <p14:creationId xmlns:p14="http://schemas.microsoft.com/office/powerpoint/2010/main" val="403042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Excellent requirement sets</a:t>
            </a:r>
            <a:endParaRPr lang="en-US" dirty="0"/>
          </a:p>
        </p:txBody>
      </p:sp>
      <p:sp>
        <p:nvSpPr>
          <p:cNvPr id="5" name="Content Placeholder 3"/>
          <p:cNvSpPr>
            <a:spLocks noGrp="1"/>
          </p:cNvSpPr>
          <p:nvPr>
            <p:ph idx="1"/>
          </p:nvPr>
        </p:nvSpPr>
        <p:spPr>
          <a:xfrm>
            <a:off x="1846042" y="1524000"/>
            <a:ext cx="8390625" cy="3505200"/>
          </a:xfrm>
        </p:spPr>
        <p:txBody>
          <a:bodyPr>
            <a:noAutofit/>
          </a:bodyPr>
          <a:lstStyle/>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Complete</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Consistent</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Modifiable</a:t>
            </a:r>
          </a:p>
          <a:p>
            <a:pPr lvl="1">
              <a:buFont typeface="Wingdings" pitchFamily="2" charset="2"/>
              <a:buChar char="§"/>
            </a:pPr>
            <a:r>
              <a:rPr lang="en-US" b="1" dirty="0">
                <a:solidFill>
                  <a:schemeClr val="tx2"/>
                </a:solidFill>
                <a:latin typeface="Candara" pitchFamily="34" charset="0"/>
                <a:ea typeface="Tahoma" pitchFamily="34" charset="0"/>
                <a:cs typeface="Tahoma" pitchFamily="34" charset="0"/>
              </a:rPr>
              <a:t>Traceable</a:t>
            </a:r>
          </a:p>
          <a:p>
            <a:endParaRPr lang="en-US" sz="2400" dirty="0">
              <a:solidFill>
                <a:schemeClr val="tx2"/>
              </a:solidFill>
              <a:latin typeface="Candara" pitchFamily="34" charset="0"/>
              <a:ea typeface="Tahoma" pitchFamily="34" charset="0"/>
              <a:cs typeface="Tahoma" pitchFamily="34" charset="0"/>
            </a:endParaRPr>
          </a:p>
        </p:txBody>
      </p:sp>
    </p:spTree>
    <p:extLst>
      <p:ext uri="{BB962C8B-B14F-4D97-AF65-F5344CB8AC3E}">
        <p14:creationId xmlns:p14="http://schemas.microsoft.com/office/powerpoint/2010/main" val="1942010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itchFamily="34" charset="0"/>
                <a:ea typeface="Tahoma" pitchFamily="34" charset="0"/>
                <a:cs typeface="Tahoma" pitchFamily="34" charset="0"/>
              </a:rPr>
              <a:t>Consistent</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233864" y="3048000"/>
            <a:ext cx="3724275" cy="3276600"/>
          </a:xfrm>
          <a:prstGeom prst="rect">
            <a:avLst/>
          </a:prstGeom>
          <a:noFill/>
          <a:ln w="9525">
            <a:noFill/>
            <a:miter lim="800000"/>
            <a:headEnd/>
            <a:tailEnd/>
          </a:ln>
        </p:spPr>
      </p:pic>
      <p:sp>
        <p:nvSpPr>
          <p:cNvPr id="7" name="Rectangle 6"/>
          <p:cNvSpPr/>
          <p:nvPr/>
        </p:nvSpPr>
        <p:spPr>
          <a:xfrm>
            <a:off x="1600200" y="1371600"/>
            <a:ext cx="8991600" cy="1631216"/>
          </a:xfrm>
          <a:prstGeom prst="rect">
            <a:avLst/>
          </a:prstGeom>
        </p:spPr>
        <p:txBody>
          <a:bodyPr wrap="square">
            <a:spAutoFit/>
          </a:bodyPr>
          <a:lstStyle/>
          <a:p>
            <a:pPr>
              <a:buNone/>
            </a:pPr>
            <a:r>
              <a:rPr lang="en-US" sz="2000" dirty="0">
                <a:solidFill>
                  <a:schemeClr val="tx2"/>
                </a:solidFill>
                <a:latin typeface="Candara" pitchFamily="34" charset="0"/>
                <a:ea typeface="Tahoma" pitchFamily="34" charset="0"/>
                <a:cs typeface="Tahoma" pitchFamily="34" charset="0"/>
              </a:rPr>
              <a:t>R1: </a:t>
            </a:r>
            <a:r>
              <a:rPr lang="en-US" sz="2000" i="1" dirty="0">
                <a:solidFill>
                  <a:schemeClr val="tx2"/>
                </a:solidFill>
                <a:latin typeface="Candara" pitchFamily="34" charset="0"/>
                <a:ea typeface="Tahoma" pitchFamily="34" charset="0"/>
                <a:cs typeface="Tahoma" pitchFamily="34" charset="0"/>
              </a:rPr>
              <a:t>All personnel should be able to search for information about both products and customers</a:t>
            </a:r>
          </a:p>
          <a:p>
            <a:pPr>
              <a:buNone/>
            </a:pPr>
            <a:endParaRPr lang="en-US" sz="2000" i="1" dirty="0">
              <a:solidFill>
                <a:schemeClr val="tx2"/>
              </a:solidFill>
              <a:latin typeface="Candara" pitchFamily="34" charset="0"/>
              <a:ea typeface="Tahoma" pitchFamily="34" charset="0"/>
              <a:cs typeface="Tahoma" pitchFamily="34" charset="0"/>
            </a:endParaRPr>
          </a:p>
          <a:p>
            <a:pPr>
              <a:buNone/>
            </a:pPr>
            <a:r>
              <a:rPr lang="en-US" sz="2000" i="1" dirty="0">
                <a:solidFill>
                  <a:schemeClr val="tx2"/>
                </a:solidFill>
                <a:latin typeface="Candara" pitchFamily="34" charset="0"/>
                <a:ea typeface="Tahoma" pitchFamily="34" charset="0"/>
                <a:cs typeface="Tahoma" pitchFamily="34" charset="0"/>
              </a:rPr>
              <a:t>R2: Only personnel with security status A should be able to search for customers classified as military related</a:t>
            </a:r>
          </a:p>
        </p:txBody>
      </p:sp>
    </p:spTree>
    <p:extLst>
      <p:ext uri="{BB962C8B-B14F-4D97-AF65-F5344CB8AC3E}">
        <p14:creationId xmlns:p14="http://schemas.microsoft.com/office/powerpoint/2010/main" val="60157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s Brand Panel">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s with Logo">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Slides">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2859</TotalTime>
  <Words>3179</Words>
  <Application>Microsoft Office PowerPoint</Application>
  <PresentationFormat>Widescreen</PresentationFormat>
  <Paragraphs>329</Paragraphs>
  <Slides>26</Slides>
  <Notes>26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Calibri</vt:lpstr>
      <vt:lpstr>Candara</vt:lpstr>
      <vt:lpstr>Segoe UI</vt:lpstr>
      <vt:lpstr>Tahoma</vt:lpstr>
      <vt:lpstr>Wingdings</vt:lpstr>
      <vt:lpstr>Title Slides Brand Panel</vt:lpstr>
      <vt:lpstr>Blank Slides with Logo</vt:lpstr>
      <vt:lpstr>Chapter Slides</vt:lpstr>
      <vt:lpstr>Requirements</vt:lpstr>
      <vt:lpstr>Agenda</vt:lpstr>
      <vt:lpstr>Types of requirements errors</vt:lpstr>
      <vt:lpstr>Common requirements risks</vt:lpstr>
      <vt:lpstr>Excellent requirements</vt:lpstr>
      <vt:lpstr>Unambiguous</vt:lpstr>
      <vt:lpstr>Verifiable</vt:lpstr>
      <vt:lpstr>Excellent requirement sets</vt:lpstr>
      <vt:lpstr>Consistent</vt:lpstr>
      <vt:lpstr>SMART requirements</vt:lpstr>
      <vt:lpstr>SMART - Specific</vt:lpstr>
      <vt:lpstr>SMART - Measurable</vt:lpstr>
      <vt:lpstr>SMART - Achievable</vt:lpstr>
      <vt:lpstr>SMART - Realistic</vt:lpstr>
      <vt:lpstr>SMART – Time-bound</vt:lpstr>
      <vt:lpstr>Other characteristics</vt:lpstr>
      <vt:lpstr>Requirements hints #1</vt:lpstr>
      <vt:lpstr>Requirements hints #2</vt:lpstr>
      <vt:lpstr>Requirements hints #3</vt:lpstr>
      <vt:lpstr>Requirements hints #4</vt:lpstr>
      <vt:lpstr>Requirements hints #5</vt:lpstr>
      <vt:lpstr>Requirements hints #6</vt:lpstr>
      <vt:lpstr>Requirements hints #7</vt:lpstr>
      <vt:lpstr>How much detail do you need?</vt:lpstr>
      <vt:lpstr>More details needed</vt:lpstr>
      <vt:lpstr>Less details appropriate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Andrew</dc:creator>
  <cp:lastModifiedBy>Леся Клакович</cp:lastModifiedBy>
  <cp:revision>196</cp:revision>
  <dcterms:created xsi:type="dcterms:W3CDTF">2015-09-10T13:48:25Z</dcterms:created>
  <dcterms:modified xsi:type="dcterms:W3CDTF">2016-07-27T07:47:42Z</dcterms:modified>
</cp:coreProperties>
</file>